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3" r:id="rId3"/>
    <p:sldId id="307" r:id="rId4"/>
    <p:sldId id="284" r:id="rId5"/>
    <p:sldId id="293" r:id="rId6"/>
    <p:sldId id="302" r:id="rId7"/>
    <p:sldId id="294" r:id="rId8"/>
    <p:sldId id="299" r:id="rId9"/>
    <p:sldId id="304" r:id="rId10"/>
    <p:sldId id="306" r:id="rId11"/>
    <p:sldId id="305" r:id="rId12"/>
    <p:sldId id="295" r:id="rId13"/>
    <p:sldId id="298" r:id="rId14"/>
    <p:sldId id="303" r:id="rId15"/>
    <p:sldId id="288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090" autoAdjust="0"/>
  </p:normalViewPr>
  <p:slideViewPr>
    <p:cSldViewPr snapToGrid="0">
      <p:cViewPr varScale="1">
        <p:scale>
          <a:sx n="93" d="100"/>
          <a:sy n="93" d="100"/>
        </p:scale>
        <p:origin x="121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Bilan d'activité 6 mois CEPRIM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Feuil1!$C$12</c:f>
              <c:strCache>
                <c:ptCount val="1"/>
                <c:pt idx="0">
                  <c:v>Patients vus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Feuil1!$B$13:$B$18</c:f>
              <c:numCache>
                <c:formatCode>mmm\-yy</c:formatCode>
                <c:ptCount val="6"/>
                <c:pt idx="0">
                  <c:v>44136</c:v>
                </c:pt>
                <c:pt idx="1">
                  <c:v>44166</c:v>
                </c:pt>
                <c:pt idx="2">
                  <c:v>44197</c:v>
                </c:pt>
                <c:pt idx="3">
                  <c:v>44228</c:v>
                </c:pt>
                <c:pt idx="4">
                  <c:v>44256</c:v>
                </c:pt>
                <c:pt idx="5">
                  <c:v>44287</c:v>
                </c:pt>
              </c:numCache>
            </c:numRef>
          </c:cat>
          <c:val>
            <c:numRef>
              <c:f>Feuil1!$C$13:$C$18</c:f>
              <c:numCache>
                <c:formatCode>General</c:formatCode>
                <c:ptCount val="6"/>
                <c:pt idx="0">
                  <c:v>12</c:v>
                </c:pt>
                <c:pt idx="1">
                  <c:v>11</c:v>
                </c:pt>
                <c:pt idx="2">
                  <c:v>20</c:v>
                </c:pt>
                <c:pt idx="3">
                  <c:v>11</c:v>
                </c:pt>
                <c:pt idx="4">
                  <c:v>26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01-4871-B79B-7C051B05C185}"/>
            </c:ext>
          </c:extLst>
        </c:ser>
        <c:ser>
          <c:idx val="1"/>
          <c:order val="1"/>
          <c:tx>
            <c:strRef>
              <c:f>Feuil1!$D$12</c:f>
              <c:strCache>
                <c:ptCount val="1"/>
                <c:pt idx="0">
                  <c:v>Patients non venus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Feuil1!$B$13:$B$18</c:f>
              <c:numCache>
                <c:formatCode>mmm\-yy</c:formatCode>
                <c:ptCount val="6"/>
                <c:pt idx="0">
                  <c:v>44136</c:v>
                </c:pt>
                <c:pt idx="1">
                  <c:v>44166</c:v>
                </c:pt>
                <c:pt idx="2">
                  <c:v>44197</c:v>
                </c:pt>
                <c:pt idx="3">
                  <c:v>44228</c:v>
                </c:pt>
                <c:pt idx="4">
                  <c:v>44256</c:v>
                </c:pt>
                <c:pt idx="5">
                  <c:v>44287</c:v>
                </c:pt>
              </c:numCache>
            </c:numRef>
          </c:cat>
          <c:val>
            <c:numRef>
              <c:f>Feuil1!$D$13:$D$18</c:f>
              <c:numCache>
                <c:formatCode>General</c:formatCode>
                <c:ptCount val="6"/>
                <c:pt idx="0">
                  <c:v>21</c:v>
                </c:pt>
                <c:pt idx="1">
                  <c:v>8</c:v>
                </c:pt>
                <c:pt idx="2">
                  <c:v>11</c:v>
                </c:pt>
                <c:pt idx="3">
                  <c:v>10</c:v>
                </c:pt>
                <c:pt idx="4">
                  <c:v>12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01-4871-B79B-7C051B05C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2545048"/>
        <c:axId val="512541112"/>
      </c:barChart>
      <c:lineChart>
        <c:grouping val="standard"/>
        <c:varyColors val="0"/>
        <c:ser>
          <c:idx val="2"/>
          <c:order val="2"/>
          <c:tx>
            <c:strRef>
              <c:f>Feuil1!$E$12</c:f>
              <c:strCache>
                <c:ptCount val="1"/>
                <c:pt idx="0">
                  <c:v>% remplissage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Feuil1!$B$13:$B$18</c:f>
              <c:numCache>
                <c:formatCode>mmm\-yy</c:formatCode>
                <c:ptCount val="6"/>
                <c:pt idx="0">
                  <c:v>44136</c:v>
                </c:pt>
                <c:pt idx="1">
                  <c:v>44166</c:v>
                </c:pt>
                <c:pt idx="2">
                  <c:v>44197</c:v>
                </c:pt>
                <c:pt idx="3">
                  <c:v>44228</c:v>
                </c:pt>
                <c:pt idx="4">
                  <c:v>44256</c:v>
                </c:pt>
                <c:pt idx="5">
                  <c:v>44287</c:v>
                </c:pt>
              </c:numCache>
            </c:numRef>
          </c:cat>
          <c:val>
            <c:numRef>
              <c:f>Feuil1!$E$13:$E$18</c:f>
              <c:numCache>
                <c:formatCode>0%</c:formatCode>
                <c:ptCount val="6"/>
                <c:pt idx="0">
                  <c:v>0.23</c:v>
                </c:pt>
                <c:pt idx="1">
                  <c:v>0.28000000000000003</c:v>
                </c:pt>
                <c:pt idx="2">
                  <c:v>0.45</c:v>
                </c:pt>
                <c:pt idx="3">
                  <c:v>0.34</c:v>
                </c:pt>
                <c:pt idx="4">
                  <c:v>0.54</c:v>
                </c:pt>
                <c:pt idx="5">
                  <c:v>0.72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01-4871-B79B-7C051B05C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2540784"/>
        <c:axId val="512534880"/>
      </c:lineChart>
      <c:dateAx>
        <c:axId val="5125450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2541112"/>
        <c:crosses val="autoZero"/>
        <c:auto val="1"/>
        <c:lblOffset val="100"/>
        <c:baseTimeUnit val="months"/>
      </c:dateAx>
      <c:valAx>
        <c:axId val="512541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2545048"/>
        <c:crosses val="autoZero"/>
        <c:crossBetween val="between"/>
      </c:valAx>
      <c:valAx>
        <c:axId val="512534880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2540784"/>
        <c:crosses val="max"/>
        <c:crossBetween val="between"/>
      </c:valAx>
      <c:dateAx>
        <c:axId val="51254078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512534880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 sz="1800"/>
              <a:t>Action</a:t>
            </a:r>
            <a:r>
              <a:rPr lang="fr-FR" sz="1800" baseline="0"/>
              <a:t> médicale CEPRIM </a:t>
            </a:r>
            <a:endParaRPr lang="fr-FR" sz="18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F6E-449D-9EE7-3F6787175E8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F6E-449D-9EE7-3F6787175E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'Bilan pharma 6 mois'!$B$136:$B$138</c:f>
              <c:strCache>
                <c:ptCount val="3"/>
                <c:pt idx="0">
                  <c:v>Proposition examens complémentaires (biologie, imagerie)</c:v>
                </c:pt>
                <c:pt idx="1">
                  <c:v>Propositions consultations spécialisées</c:v>
                </c:pt>
                <c:pt idx="2">
                  <c:v>Proposition modifications thérapeutiques</c:v>
                </c:pt>
              </c:strCache>
            </c:strRef>
          </c:cat>
          <c:val>
            <c:numRef>
              <c:f>'Bilan pharma 6 mois'!$C$136:$C$138</c:f>
              <c:numCache>
                <c:formatCode>0%</c:formatCode>
                <c:ptCount val="3"/>
                <c:pt idx="0">
                  <c:v>0.17</c:v>
                </c:pt>
                <c:pt idx="1">
                  <c:v>0.37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6E-449D-9EE7-3F6787175E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408342944"/>
        <c:axId val="408345240"/>
      </c:barChart>
      <c:catAx>
        <c:axId val="408342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8345240"/>
        <c:crosses val="autoZero"/>
        <c:auto val="1"/>
        <c:lblAlgn val="ctr"/>
        <c:lblOffset val="100"/>
        <c:noMultiLvlLbl val="0"/>
      </c:catAx>
      <c:valAx>
        <c:axId val="408345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834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Satisfaction patients 1ière </a:t>
            </a:r>
            <a:r>
              <a:rPr lang="en-US" dirty="0" smtClean="0"/>
              <a:t>venue (n=76)</a:t>
            </a:r>
            <a:endParaRPr lang="en-US" dirty="0"/>
          </a:p>
        </c:rich>
      </c:tx>
      <c:layout>
        <c:manualLayout>
          <c:xMode val="edge"/>
          <c:yMode val="edge"/>
          <c:x val="0.12642020867401921"/>
          <c:y val="1.92591426071741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48525966364296208"/>
          <c:y val="0.11652773403324584"/>
          <c:w val="0.48143761846282979"/>
          <c:h val="0.6701693788276464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Feuil1!$D$64</c:f>
              <c:strCache>
                <c:ptCount val="1"/>
                <c:pt idx="0">
                  <c:v>Oui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Feuil1!$C$65:$C$67</c:f>
              <c:strCache>
                <c:ptCount val="3"/>
                <c:pt idx="0">
                  <c:v>Trouvez-vous cette consultation utile?</c:v>
                </c:pt>
                <c:pt idx="1">
                  <c:v>Les explications ou messages délivrés ont-il été clairs </c:v>
                </c:pt>
                <c:pt idx="2">
                  <c:v>Avez-vous compris pourquoi on vous a adressé au CEPRIM?</c:v>
                </c:pt>
              </c:strCache>
            </c:strRef>
          </c:cat>
          <c:val>
            <c:numRef>
              <c:f>Feuil1!$D$65:$D$67</c:f>
              <c:numCache>
                <c:formatCode>0%</c:formatCode>
                <c:ptCount val="3"/>
                <c:pt idx="0">
                  <c:v>0.99</c:v>
                </c:pt>
                <c:pt idx="1">
                  <c:v>0.99</c:v>
                </c:pt>
                <c:pt idx="2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DE-473B-9996-6CE02FDE5F8E}"/>
            </c:ext>
          </c:extLst>
        </c:ser>
        <c:ser>
          <c:idx val="1"/>
          <c:order val="1"/>
          <c:tx>
            <c:strRef>
              <c:f>Feuil1!$E$64</c:f>
              <c:strCache>
                <c:ptCount val="1"/>
                <c:pt idx="0">
                  <c:v>Non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Feuil1!$C$65:$C$67</c:f>
              <c:strCache>
                <c:ptCount val="3"/>
                <c:pt idx="0">
                  <c:v>Trouvez-vous cette consultation utile?</c:v>
                </c:pt>
                <c:pt idx="1">
                  <c:v>Les explications ou messages délivrés ont-il été clairs </c:v>
                </c:pt>
                <c:pt idx="2">
                  <c:v>Avez-vous compris pourquoi on vous a adressé au CEPRIM?</c:v>
                </c:pt>
              </c:strCache>
            </c:strRef>
          </c:cat>
          <c:val>
            <c:numRef>
              <c:f>Feuil1!$E$65:$E$67</c:f>
              <c:numCache>
                <c:formatCode>0%</c:formatCode>
                <c:ptCount val="3"/>
                <c:pt idx="0">
                  <c:v>0.01</c:v>
                </c:pt>
                <c:pt idx="1">
                  <c:v>0.01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DE-473B-9996-6CE02FDE5F8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99169456"/>
        <c:axId val="499170768"/>
      </c:barChart>
      <c:catAx>
        <c:axId val="499169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9170768"/>
        <c:crosses val="autoZero"/>
        <c:auto val="1"/>
        <c:lblAlgn val="ctr"/>
        <c:lblOffset val="100"/>
        <c:noMultiLvlLbl val="0"/>
      </c:catAx>
      <c:valAx>
        <c:axId val="499170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916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Satisfaction patients </a:t>
            </a:r>
            <a:r>
              <a:rPr lang="en-US" dirty="0" err="1" smtClean="0"/>
              <a:t>suivi</a:t>
            </a:r>
            <a:r>
              <a:rPr lang="en-US" dirty="0" smtClean="0"/>
              <a:t> (n=20)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Feuil1!$J$64</c:f>
              <c:strCache>
                <c:ptCount val="1"/>
                <c:pt idx="0">
                  <c:v>Oui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Feuil1!$I$65:$I$67</c:f>
              <c:strCache>
                <c:ptCount val="3"/>
                <c:pt idx="0">
                  <c:v>Trouvez-vous cette consultation utile?</c:v>
                </c:pt>
                <c:pt idx="1">
                  <c:v>Les explications ou messages délivrés ont-il été clairs </c:v>
                </c:pt>
                <c:pt idx="2">
                  <c:v>Avez-vous compris pourquoi on vous a adressé au CEPRIM?</c:v>
                </c:pt>
              </c:strCache>
            </c:strRef>
          </c:cat>
          <c:val>
            <c:numRef>
              <c:f>Feuil1!$J$65:$J$67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A0-494B-9746-8280AE5D1EA5}"/>
            </c:ext>
          </c:extLst>
        </c:ser>
        <c:ser>
          <c:idx val="1"/>
          <c:order val="1"/>
          <c:tx>
            <c:strRef>
              <c:f>Feuil1!$K$64</c:f>
              <c:strCache>
                <c:ptCount val="1"/>
                <c:pt idx="0">
                  <c:v>Non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Feuil1!$I$65:$I$67</c:f>
              <c:strCache>
                <c:ptCount val="3"/>
                <c:pt idx="0">
                  <c:v>Trouvez-vous cette consultation utile?</c:v>
                </c:pt>
                <c:pt idx="1">
                  <c:v>Les explications ou messages délivrés ont-il été clairs </c:v>
                </c:pt>
                <c:pt idx="2">
                  <c:v>Avez-vous compris pourquoi on vous a adressé au CEPRIM?</c:v>
                </c:pt>
              </c:strCache>
            </c:strRef>
          </c:cat>
          <c:val>
            <c:numRef>
              <c:f>Feuil1!$K$65:$K$67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A0-494B-9746-8280AE5D1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3190136"/>
        <c:axId val="503186856"/>
      </c:barChart>
      <c:catAx>
        <c:axId val="503190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3186856"/>
        <c:crosses val="autoZero"/>
        <c:auto val="1"/>
        <c:lblAlgn val="ctr"/>
        <c:lblOffset val="100"/>
        <c:noMultiLvlLbl val="0"/>
      </c:catAx>
      <c:valAx>
        <c:axId val="503186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3190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Evaluation accueil du CEPRIM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Feuil1!$D$68</c:f>
              <c:strCache>
                <c:ptCount val="1"/>
                <c:pt idx="0">
                  <c:v>Très satisfaisant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Feuil1!$C$69</c:f>
              <c:strCache>
                <c:ptCount val="1"/>
                <c:pt idx="0">
                  <c:v>Accueil CEPRIM </c:v>
                </c:pt>
              </c:strCache>
            </c:strRef>
          </c:cat>
          <c:val>
            <c:numRef>
              <c:f>Feuil1!$D$69</c:f>
              <c:numCache>
                <c:formatCode>0%</c:formatCode>
                <c:ptCount val="1"/>
                <c:pt idx="0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F1-4FA2-8B21-E9C9CBD14910}"/>
            </c:ext>
          </c:extLst>
        </c:ser>
        <c:ser>
          <c:idx val="1"/>
          <c:order val="1"/>
          <c:tx>
            <c:strRef>
              <c:f>Feuil1!$E$68</c:f>
              <c:strCache>
                <c:ptCount val="1"/>
                <c:pt idx="0">
                  <c:v>Satisfaisant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Feuil1!$C$69</c:f>
              <c:strCache>
                <c:ptCount val="1"/>
                <c:pt idx="0">
                  <c:v>Accueil CEPRIM </c:v>
                </c:pt>
              </c:strCache>
            </c:strRef>
          </c:cat>
          <c:val>
            <c:numRef>
              <c:f>Feuil1!$E$69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F1-4FA2-8B21-E9C9CBD14910}"/>
            </c:ext>
          </c:extLst>
        </c:ser>
        <c:ser>
          <c:idx val="2"/>
          <c:order val="2"/>
          <c:tx>
            <c:strRef>
              <c:f>Feuil1!$F$68</c:f>
              <c:strCache>
                <c:ptCount val="1"/>
                <c:pt idx="0">
                  <c:v>Peu satisfaisant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Feuil1!$C$69</c:f>
              <c:strCache>
                <c:ptCount val="1"/>
                <c:pt idx="0">
                  <c:v>Accueil CEPRIM </c:v>
                </c:pt>
              </c:strCache>
            </c:strRef>
          </c:cat>
          <c:val>
            <c:numRef>
              <c:f>Feuil1!$F$69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F1-4FA2-8B21-E9C9CBD14910}"/>
            </c:ext>
          </c:extLst>
        </c:ser>
        <c:ser>
          <c:idx val="3"/>
          <c:order val="3"/>
          <c:tx>
            <c:strRef>
              <c:f>Feuil1!$G$68</c:f>
              <c:strCache>
                <c:ptCount val="1"/>
                <c:pt idx="0">
                  <c:v>Médiocre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Feuil1!$C$69</c:f>
              <c:strCache>
                <c:ptCount val="1"/>
                <c:pt idx="0">
                  <c:v>Accueil CEPRIM </c:v>
                </c:pt>
              </c:strCache>
            </c:strRef>
          </c:cat>
          <c:val>
            <c:numRef>
              <c:f>Feuil1!$G$69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F1-4FA2-8B21-E9C9CBD1491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491432192"/>
        <c:axId val="491427600"/>
      </c:barChart>
      <c:catAx>
        <c:axId val="491432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1427600"/>
        <c:crosses val="autoZero"/>
        <c:auto val="1"/>
        <c:lblAlgn val="ctr"/>
        <c:lblOffset val="100"/>
        <c:noMultiLvlLbl val="0"/>
      </c:catAx>
      <c:valAx>
        <c:axId val="491427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143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 sz="1800"/>
              <a:t>Bilan des suivis au CEPRIM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4489171052571308"/>
          <c:y val="0.2189365348094183"/>
          <c:w val="0.52651046891389885"/>
          <c:h val="0.565514205267312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'BILAN 6 mois'!$J$126</c:f>
              <c:strCache>
                <c:ptCount val="1"/>
                <c:pt idx="0">
                  <c:v>Suivi 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'BILAN 6 mois'!$I$127:$I$130</c:f>
              <c:strCache>
                <c:ptCount val="4"/>
                <c:pt idx="0">
                  <c:v>Programmés mais pas encore réalisés</c:v>
                </c:pt>
                <c:pt idx="1">
                  <c:v>Patients pas venus </c:v>
                </c:pt>
                <c:pt idx="2">
                  <c:v>Patients vus </c:v>
                </c:pt>
                <c:pt idx="3">
                  <c:v>Propositions de suivi </c:v>
                </c:pt>
              </c:strCache>
            </c:strRef>
          </c:cat>
          <c:val>
            <c:numRef>
              <c:f>'BILAN 6 mois'!$J$127:$J$130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E4-4005-B092-E2DDC19B620D}"/>
            </c:ext>
          </c:extLst>
        </c:ser>
        <c:ser>
          <c:idx val="1"/>
          <c:order val="1"/>
          <c:tx>
            <c:strRef>
              <c:f>'BILAN 6 mois'!$K$126</c:f>
              <c:strCache>
                <c:ptCount val="1"/>
                <c:pt idx="0">
                  <c:v>Suivi 2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'BILAN 6 mois'!$I$127:$I$130</c:f>
              <c:strCache>
                <c:ptCount val="4"/>
                <c:pt idx="0">
                  <c:v>Programmés mais pas encore réalisés</c:v>
                </c:pt>
                <c:pt idx="1">
                  <c:v>Patients pas venus </c:v>
                </c:pt>
                <c:pt idx="2">
                  <c:v>Patients vus </c:v>
                </c:pt>
                <c:pt idx="3">
                  <c:v>Propositions de suivi </c:v>
                </c:pt>
              </c:strCache>
            </c:strRef>
          </c:cat>
          <c:val>
            <c:numRef>
              <c:f>'BILAN 6 mois'!$K$127:$K$130</c:f>
              <c:numCache>
                <c:formatCode>General</c:formatCode>
                <c:ptCount val="4"/>
                <c:pt idx="0">
                  <c:v>10</c:v>
                </c:pt>
                <c:pt idx="1">
                  <c:v>3</c:v>
                </c:pt>
                <c:pt idx="2">
                  <c:v>3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E4-4005-B092-E2DDC19B620D}"/>
            </c:ext>
          </c:extLst>
        </c:ser>
        <c:ser>
          <c:idx val="2"/>
          <c:order val="2"/>
          <c:tx>
            <c:strRef>
              <c:f>'BILAN 6 mois'!$L$126</c:f>
              <c:strCache>
                <c:ptCount val="1"/>
                <c:pt idx="0">
                  <c:v>Suivi 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'BILAN 6 mois'!$I$127:$I$130</c:f>
              <c:strCache>
                <c:ptCount val="4"/>
                <c:pt idx="0">
                  <c:v>Programmés mais pas encore réalisés</c:v>
                </c:pt>
                <c:pt idx="1">
                  <c:v>Patients pas venus </c:v>
                </c:pt>
                <c:pt idx="2">
                  <c:v>Patients vus </c:v>
                </c:pt>
                <c:pt idx="3">
                  <c:v>Propositions de suivi </c:v>
                </c:pt>
              </c:strCache>
            </c:strRef>
          </c:cat>
          <c:val>
            <c:numRef>
              <c:f>'BILAN 6 mois'!$L$127:$L$130</c:f>
              <c:numCache>
                <c:formatCode>General</c:formatCode>
                <c:ptCount val="4"/>
                <c:pt idx="0">
                  <c:v>24</c:v>
                </c:pt>
                <c:pt idx="1">
                  <c:v>10</c:v>
                </c:pt>
                <c:pt idx="2">
                  <c:v>25</c:v>
                </c:pt>
                <c:pt idx="3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E4-4005-B092-E2DDC19B6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482361872"/>
        <c:axId val="482360888"/>
      </c:barChart>
      <c:catAx>
        <c:axId val="482361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82360888"/>
        <c:crosses val="autoZero"/>
        <c:auto val="1"/>
        <c:lblAlgn val="ctr"/>
        <c:lblOffset val="100"/>
        <c:noMultiLvlLbl val="0"/>
      </c:catAx>
      <c:valAx>
        <c:axId val="482360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8236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/>
              <a:t>Actions sociales CEPRIM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9233273025337847"/>
          <c:y val="8.2945465150189565E-2"/>
          <c:w val="0.37547484689413824"/>
          <c:h val="0.6257914114902304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ACB-4AC1-AA7E-6E8D81010F9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ACB-4AC1-AA7E-6E8D81010F9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ACB-4AC1-AA7E-6E8D81010F9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ACB-4AC1-AA7E-6E8D81010F9B}"/>
              </c:ext>
            </c:extLst>
          </c:dPt>
          <c:dLbls>
            <c:dLbl>
              <c:idx val="0"/>
              <c:layout>
                <c:manualLayout>
                  <c:x val="1.1838105042523308E-2"/>
                  <c:y val="-2.28379265091863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ACB-4AC1-AA7E-6E8D81010F9B}"/>
                </c:ext>
              </c:extLst>
            </c:dLbl>
            <c:dLbl>
              <c:idx val="1"/>
              <c:layout>
                <c:manualLayout>
                  <c:x val="8.7911899362094217E-2"/>
                  <c:y val="-1.86651668541432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ACB-4AC1-AA7E-6E8D81010F9B}"/>
                </c:ext>
              </c:extLst>
            </c:dLbl>
            <c:dLbl>
              <c:idx val="2"/>
              <c:layout>
                <c:manualLayout>
                  <c:x val="-1.2630885803585505E-2"/>
                  <c:y val="-7.781376759723215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ACB-4AC1-AA7E-6E8D81010F9B}"/>
                </c:ext>
              </c:extLst>
            </c:dLbl>
            <c:dLbl>
              <c:idx val="3"/>
              <c:layout>
                <c:manualLayout>
                  <c:x val="-1.3271666284432932E-2"/>
                  <c:y val="-3.3079198433529143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ACB-4AC1-AA7E-6E8D81010F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'BILAN 6 mois'!$E$142:$E$145</c:f>
              <c:strCache>
                <c:ptCount val="4"/>
                <c:pt idx="0">
                  <c:v>Mise en place d'aide </c:v>
                </c:pt>
                <c:pt idx="1">
                  <c:v>Rétablissements des droits </c:v>
                </c:pt>
                <c:pt idx="2">
                  <c:v>Logement</c:v>
                </c:pt>
                <c:pt idx="3">
                  <c:v>Autres (transport, protection de l'enfance, emploi, démarches administratives, ...) </c:v>
                </c:pt>
              </c:strCache>
            </c:strRef>
          </c:cat>
          <c:val>
            <c:numRef>
              <c:f>'BILAN 6 mois'!$F$142:$F$145</c:f>
              <c:numCache>
                <c:formatCode>0%</c:formatCode>
                <c:ptCount val="4"/>
                <c:pt idx="0">
                  <c:v>0.36</c:v>
                </c:pt>
                <c:pt idx="1">
                  <c:v>0.19</c:v>
                </c:pt>
                <c:pt idx="2">
                  <c:v>0.32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ACB-4AC1-AA7E-6E8D81010F9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629394626642539E-2"/>
          <c:y val="0.69681727284089501"/>
          <c:w val="0.75342354050403892"/>
          <c:h val="0.276727700704078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 sz="1800" dirty="0"/>
              <a:t>Problématiques psychologiques  </a:t>
            </a:r>
          </a:p>
        </c:rich>
      </c:tx>
      <c:layout>
        <c:manualLayout>
          <c:xMode val="edge"/>
          <c:yMode val="edge"/>
          <c:x val="0.18958660188416182"/>
          <c:y val="5.1801414030476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32131551004158238"/>
          <c:y val="0.17169002274281725"/>
          <c:w val="0.35537948381452317"/>
          <c:h val="0.59229913969087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B0C-4AD7-B712-3E8873FCC1E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B0C-4AD7-B712-3E8873FCC1E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B0C-4AD7-B712-3E8873FCC1E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B0C-4AD7-B712-3E8873FCC1E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B0C-4AD7-B712-3E8873FCC1E0}"/>
              </c:ext>
            </c:extLst>
          </c:dPt>
          <c:dLbls>
            <c:dLbl>
              <c:idx val="3"/>
              <c:layout>
                <c:manualLayout>
                  <c:x val="-6.9157177270649392E-2"/>
                  <c:y val="-0.1685362663000458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B0C-4AD7-B712-3E8873FCC1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'Suivi psycho'!$N$22:$N$26</c:f>
              <c:strCache>
                <c:ptCount val="5"/>
                <c:pt idx="0">
                  <c:v>Anxiété </c:v>
                </c:pt>
                <c:pt idx="1">
                  <c:v>Pas de problématique psychologique</c:v>
                </c:pt>
                <c:pt idx="2">
                  <c:v>Alcoolisme</c:v>
                </c:pt>
                <c:pt idx="3">
                  <c:v>Dépression</c:v>
                </c:pt>
                <c:pt idx="4">
                  <c:v>Douleur</c:v>
                </c:pt>
              </c:strCache>
            </c:strRef>
          </c:cat>
          <c:val>
            <c:numRef>
              <c:f>'Suivi psycho'!$O$22:$O$26</c:f>
              <c:numCache>
                <c:formatCode>0%</c:formatCode>
                <c:ptCount val="5"/>
                <c:pt idx="0">
                  <c:v>0.16</c:v>
                </c:pt>
                <c:pt idx="1">
                  <c:v>0.2</c:v>
                </c:pt>
                <c:pt idx="2">
                  <c:v>0.01</c:v>
                </c:pt>
                <c:pt idx="3">
                  <c:v>0.48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B0C-4AD7-B712-3E8873FCC1E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620270068981103"/>
          <c:y val="0.73848228941211724"/>
          <c:w val="0.52260556471536945"/>
          <c:h val="0.213279924708694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/>
              <a:t>Raison principale d'adressage au CEPRIM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50257249710250551"/>
          <c:y val="0.22229795095916041"/>
          <c:w val="0.38736891575958154"/>
          <c:h val="0.6936848985265037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D4B-460E-BDAD-FCF37C92B1C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D4B-460E-BDAD-FCF37C92B1C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D4B-460E-BDAD-FCF37C92B1C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D4B-460E-BDAD-FCF37C92B1C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D4B-460E-BDAD-FCF37C92B1C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D4B-460E-BDAD-FCF37C92B1CC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D4B-460E-BDAD-FCF37C92B1CC}"/>
              </c:ext>
            </c:extLst>
          </c:dPt>
          <c:dLbls>
            <c:dLbl>
              <c:idx val="0"/>
              <c:layout>
                <c:manualLayout>
                  <c:x val="-0.16271516136355482"/>
                  <c:y val="3.30507548889808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D4B-460E-BDAD-FCF37C92B1CC}"/>
                </c:ext>
              </c:extLst>
            </c:dLbl>
            <c:dLbl>
              <c:idx val="1"/>
              <c:layout>
                <c:manualLayout>
                  <c:x val="7.613500133424142E-2"/>
                  <c:y val="-0.119560592045436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D4B-460E-BDAD-FCF37C92B1CC}"/>
                </c:ext>
              </c:extLst>
            </c:dLbl>
            <c:dLbl>
              <c:idx val="2"/>
              <c:layout>
                <c:manualLayout>
                  <c:x val="9.1766336491701808E-2"/>
                  <c:y val="-1.248226671530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D4B-460E-BDAD-FCF37C92B1CC}"/>
                </c:ext>
              </c:extLst>
            </c:dLbl>
            <c:dLbl>
              <c:idx val="3"/>
              <c:layout>
                <c:manualLayout>
                  <c:x val="-4.7838648393533509E-2"/>
                  <c:y val="-4.55553592326220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D4B-460E-BDAD-FCF37C92B1CC}"/>
                </c:ext>
              </c:extLst>
            </c:dLbl>
            <c:dLbl>
              <c:idx val="4"/>
              <c:layout>
                <c:manualLayout>
                  <c:x val="-2.5000950350804966E-2"/>
                  <c:y val="-5.4925861540034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D4B-460E-BDAD-FCF37C92B1CC}"/>
                </c:ext>
              </c:extLst>
            </c:dLbl>
            <c:dLbl>
              <c:idx val="5"/>
              <c:layout>
                <c:manualLayout>
                  <c:x val="7.3882323890090376E-2"/>
                  <c:y val="8.9541946827062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D4B-460E-BDAD-FCF37C92B1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'Bilan pharma 6 mois'!$G$112:$G$118</c:f>
              <c:strCache>
                <c:ptCount val="7"/>
                <c:pt idx="0">
                  <c:v>Pb observance </c:v>
                </c:pt>
                <c:pt idx="1">
                  <c:v>Parcours complexes</c:v>
                </c:pt>
                <c:pt idx="2">
                  <c:v>Polymédication et PA</c:v>
                </c:pt>
                <c:pt idx="3">
                  <c:v>Interactions médicamenteuses </c:v>
                </c:pt>
                <c:pt idx="4">
                  <c:v>Effets indésirables </c:v>
                </c:pt>
                <c:pt idx="5">
                  <c:v>IRC et médicaments </c:v>
                </c:pt>
                <c:pt idx="6">
                  <c:v>Autre </c:v>
                </c:pt>
              </c:strCache>
            </c:strRef>
          </c:cat>
          <c:val>
            <c:numRef>
              <c:f>'Bilan pharma 6 mois'!$H$112:$H$118</c:f>
              <c:numCache>
                <c:formatCode>0%</c:formatCode>
                <c:ptCount val="7"/>
                <c:pt idx="0">
                  <c:v>0.5</c:v>
                </c:pt>
                <c:pt idx="1">
                  <c:v>0.17</c:v>
                </c:pt>
                <c:pt idx="2">
                  <c:v>0.11</c:v>
                </c:pt>
                <c:pt idx="3">
                  <c:v>0.03</c:v>
                </c:pt>
                <c:pt idx="4">
                  <c:v>0.03</c:v>
                </c:pt>
                <c:pt idx="5">
                  <c:v>0.11</c:v>
                </c:pt>
                <c:pt idx="6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D4B-460E-BDAD-FCF37C92B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644665623170399E-3"/>
          <c:y val="0.32364163995160333"/>
          <c:w val="0.41681638050175451"/>
          <c:h val="0.41280607297569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 sz="1400"/>
              <a:t>Répartition du score de Trivalle (PA)</a:t>
            </a:r>
          </a:p>
        </c:rich>
      </c:tx>
      <c:layout>
        <c:manualLayout>
          <c:xMode val="edge"/>
          <c:yMode val="edge"/>
          <c:x val="0.20857136389991138"/>
          <c:y val="3.4071093226022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581-4DB2-B59C-C23DF311C19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581-4DB2-B59C-C23DF311C1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'Bilan pharma 6 mois'!$G$135:$G$137</c:f>
              <c:strCache>
                <c:ptCount val="3"/>
                <c:pt idx="0">
                  <c:v>Fort </c:v>
                </c:pt>
                <c:pt idx="1">
                  <c:v>Moyen </c:v>
                </c:pt>
                <c:pt idx="2">
                  <c:v>Faible </c:v>
                </c:pt>
              </c:strCache>
            </c:strRef>
          </c:cat>
          <c:val>
            <c:numRef>
              <c:f>'Bilan pharma 6 mois'!$H$135:$H$137</c:f>
              <c:numCache>
                <c:formatCode>0%</c:formatCode>
                <c:ptCount val="3"/>
                <c:pt idx="0">
                  <c:v>0.09</c:v>
                </c:pt>
                <c:pt idx="1">
                  <c:v>0.4</c:v>
                </c:pt>
                <c:pt idx="2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81-4DB2-B59C-C23DF311C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609232208"/>
        <c:axId val="609232536"/>
      </c:barChart>
      <c:catAx>
        <c:axId val="609232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9232536"/>
        <c:crosses val="autoZero"/>
        <c:auto val="1"/>
        <c:lblAlgn val="ctr"/>
        <c:lblOffset val="100"/>
        <c:noMultiLvlLbl val="0"/>
      </c:catAx>
      <c:valAx>
        <c:axId val="609232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923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 sz="1600" dirty="0"/>
              <a:t>Répartition des scores </a:t>
            </a:r>
            <a:r>
              <a:rPr lang="fr-FR" sz="1600" dirty="0" smtClean="0"/>
              <a:t>d'observance (GIRERD)</a:t>
            </a:r>
            <a:endParaRPr lang="fr-FR" sz="1600" dirty="0"/>
          </a:p>
        </c:rich>
      </c:tx>
      <c:layout>
        <c:manualLayout>
          <c:xMode val="edge"/>
          <c:yMode val="edge"/>
          <c:x val="0.15242043787205031"/>
          <c:y val="2.35630094473336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38393094062237387"/>
          <c:y val="0.25917014609457267"/>
          <c:w val="0.57210883997791562"/>
          <c:h val="0.492865008735264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'Bilan pharma 6 mois'!$H$159</c:f>
              <c:strCache>
                <c:ptCount val="1"/>
                <c:pt idx="0">
                  <c:v>Non autonome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'Bilan pharma 6 mois'!$I$158:$K$158</c:f>
              <c:strCache>
                <c:ptCount val="3"/>
                <c:pt idx="0">
                  <c:v>Observant </c:v>
                </c:pt>
                <c:pt idx="1">
                  <c:v>Minime probleme d'observance </c:v>
                </c:pt>
                <c:pt idx="2">
                  <c:v>Mauvaise observance </c:v>
                </c:pt>
              </c:strCache>
            </c:strRef>
          </c:cat>
          <c:val>
            <c:numRef>
              <c:f>'Bilan pharma 6 mois'!$I$159:$K$159</c:f>
              <c:numCache>
                <c:formatCode>0%</c:formatCode>
                <c:ptCount val="3"/>
                <c:pt idx="0">
                  <c:v>0.23</c:v>
                </c:pt>
                <c:pt idx="1">
                  <c:v>0.68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FC-46D2-8B88-42AD0941529C}"/>
            </c:ext>
          </c:extLst>
        </c:ser>
        <c:ser>
          <c:idx val="1"/>
          <c:order val="1"/>
          <c:tx>
            <c:strRef>
              <c:f>'Bilan pharma 6 mois'!$H$160</c:f>
              <c:strCache>
                <c:ptCount val="1"/>
                <c:pt idx="0">
                  <c:v>Autonome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'Bilan pharma 6 mois'!$I$158:$K$158</c:f>
              <c:strCache>
                <c:ptCount val="3"/>
                <c:pt idx="0">
                  <c:v>Observant </c:v>
                </c:pt>
                <c:pt idx="1">
                  <c:v>Minime probleme d'observance </c:v>
                </c:pt>
                <c:pt idx="2">
                  <c:v>Mauvaise observance </c:v>
                </c:pt>
              </c:strCache>
            </c:strRef>
          </c:cat>
          <c:val>
            <c:numRef>
              <c:f>'Bilan pharma 6 mois'!$I$160:$K$160</c:f>
              <c:numCache>
                <c:formatCode>0%</c:formatCode>
                <c:ptCount val="3"/>
                <c:pt idx="0">
                  <c:v>0.12</c:v>
                </c:pt>
                <c:pt idx="1">
                  <c:v>0.63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FC-46D2-8B88-42AD094152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609235488"/>
        <c:axId val="609235816"/>
      </c:barChart>
      <c:catAx>
        <c:axId val="609235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9235816"/>
        <c:crosses val="autoZero"/>
        <c:auto val="1"/>
        <c:lblAlgn val="ctr"/>
        <c:lblOffset val="100"/>
        <c:noMultiLvlLbl val="0"/>
      </c:catAx>
      <c:valAx>
        <c:axId val="609235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923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872458125443052"/>
          <c:y val="0.91248832987290385"/>
          <c:w val="0.40686255204612926"/>
          <c:h val="8.7511670127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/>
              <a:t>Outils de bon usage des médicaments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4CE-469F-A194-D590676CBDC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4CE-469F-A194-D590676CBDC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4CE-469F-A194-D590676CBDCD}"/>
              </c:ext>
            </c:extLst>
          </c:dPt>
          <c:dLbls>
            <c:dLbl>
              <c:idx val="0"/>
              <c:layout>
                <c:manualLayout>
                  <c:x val="5.08052215127181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4CE-469F-A194-D590676CBDCD}"/>
                </c:ext>
              </c:extLst>
            </c:dLbl>
            <c:dLbl>
              <c:idx val="1"/>
              <c:layout>
                <c:manualLayout>
                  <c:x val="7.7058637414027051E-3"/>
                  <c:y val="-9.25925925925934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4CE-469F-A194-D590676CBDCD}"/>
                </c:ext>
              </c:extLst>
            </c:dLbl>
            <c:dLbl>
              <c:idx val="2"/>
              <c:layout>
                <c:manualLayout>
                  <c:x val="-2.212093376869546E-3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4CE-469F-A194-D590676CBDCD}"/>
                </c:ext>
              </c:extLst>
            </c:dLbl>
            <c:dLbl>
              <c:idx val="3"/>
              <c:layout>
                <c:manualLayout>
                  <c:x val="1.236873531308385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4CE-469F-A194-D590676CBD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'Bilan pharma 6 mois'!$C$201:$C$204</c:f>
              <c:strCache>
                <c:ptCount val="4"/>
                <c:pt idx="0">
                  <c:v>Plan de prise </c:v>
                </c:pt>
                <c:pt idx="1">
                  <c:v>Pilulier </c:v>
                </c:pt>
                <c:pt idx="2">
                  <c:v>Informations médicaments et IRC</c:v>
                </c:pt>
                <c:pt idx="3">
                  <c:v>Informations sur dispositifs d'inhalation </c:v>
                </c:pt>
              </c:strCache>
            </c:strRef>
          </c:cat>
          <c:val>
            <c:numRef>
              <c:f>'Bilan pharma 6 mois'!$D$201:$D$204</c:f>
              <c:numCache>
                <c:formatCode>0%</c:formatCode>
                <c:ptCount val="4"/>
                <c:pt idx="0">
                  <c:v>0.46</c:v>
                </c:pt>
                <c:pt idx="1">
                  <c:v>0.09</c:v>
                </c:pt>
                <c:pt idx="2">
                  <c:v>0.11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4CE-469F-A194-D590676CBDC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403829440"/>
        <c:axId val="403828784"/>
      </c:barChart>
      <c:catAx>
        <c:axId val="403829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3828784"/>
        <c:crosses val="autoZero"/>
        <c:auto val="1"/>
        <c:lblAlgn val="ctr"/>
        <c:lblOffset val="100"/>
        <c:noMultiLvlLbl val="0"/>
      </c:catAx>
      <c:valAx>
        <c:axId val="403828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382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>
                <a:solidFill>
                  <a:schemeClr val="tx2"/>
                </a:solidFill>
              </a:rPr>
              <a:t>Devenir des Propositions</a:t>
            </a:r>
            <a:r>
              <a:rPr lang="fr-FR" sz="1600" b="1" baseline="0">
                <a:solidFill>
                  <a:schemeClr val="tx2"/>
                </a:solidFill>
              </a:rPr>
              <a:t> de Modifications Thérapeutiques</a:t>
            </a:r>
            <a:endParaRPr lang="fr-FR" sz="1600" b="1">
              <a:solidFill>
                <a:schemeClr val="tx2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47835826771653545"/>
          <c:y val="0.34782732593580107"/>
          <c:w val="0.32661701662292214"/>
          <c:h val="0.6167196949798211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14-4275-9C58-86EC65421218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14-4275-9C58-86EC6542121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14-4275-9C58-86EC65421218}"/>
              </c:ext>
            </c:extLst>
          </c:dPt>
          <c:dLbls>
            <c:dLbl>
              <c:idx val="0"/>
              <c:layout>
                <c:manualLayout>
                  <c:x val="0.1055555555555554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B14-4275-9C58-86EC65421218}"/>
                </c:ext>
              </c:extLst>
            </c:dLbl>
            <c:dLbl>
              <c:idx val="1"/>
              <c:layout>
                <c:manualLayout>
                  <c:x val="-0.10833333333333338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B14-4275-9C58-86EC65421218}"/>
                </c:ext>
              </c:extLst>
            </c:dLbl>
            <c:dLbl>
              <c:idx val="2"/>
              <c:layout>
                <c:manualLayout>
                  <c:x val="0.11388888888888879"/>
                  <c:y val="-4.1666666666666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B14-4275-9C58-86EC654212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'Bilan pharma 6 mois'!$R$209:$R$211</c:f>
              <c:strCache>
                <c:ptCount val="3"/>
                <c:pt idx="0">
                  <c:v>Accepté</c:v>
                </c:pt>
                <c:pt idx="1">
                  <c:v>Non accepté</c:v>
                </c:pt>
                <c:pt idx="2">
                  <c:v>Non renseigné</c:v>
                </c:pt>
              </c:strCache>
            </c:strRef>
          </c:cat>
          <c:val>
            <c:numRef>
              <c:f>'Bilan pharma 6 mois'!$S$209:$S$211</c:f>
              <c:numCache>
                <c:formatCode>0%</c:formatCode>
                <c:ptCount val="3"/>
                <c:pt idx="0">
                  <c:v>0.66</c:v>
                </c:pt>
                <c:pt idx="1">
                  <c:v>0.33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14-4275-9C58-86EC65421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33862666580764106"/>
          <c:w val="0.32554461942257218"/>
          <c:h val="0.323495917177019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36609-9C45-4D41-9E71-36E2753487D8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76E90-1BEC-4532-BC6F-87A9C99AFF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826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76E90-1BEC-4532-BC6F-87A9C99AFF7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097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fr-FR" baseline="0" dirty="0" smtClean="0"/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5013" indent="-28257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300" indent="-22542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738" indent="-22542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75" indent="-22542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23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95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67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39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FE5222-615F-4253-A0EF-53D4DB0013E3}" type="slidenum">
              <a:rPr lang="fr-FR" altLang="fr-FR"/>
              <a:pPr/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08053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fr-FR" baseline="0" dirty="0" smtClean="0"/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5013" indent="-28257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300" indent="-22542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738" indent="-22542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75" indent="-22542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23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95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67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39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FE5222-615F-4253-A0EF-53D4DB0013E3}" type="slidenum">
              <a:rPr lang="fr-FR" altLang="fr-FR"/>
              <a:pPr/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19819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fr-FR" dirty="0" smtClean="0"/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5013" indent="-28257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300" indent="-22542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738" indent="-22542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75" indent="-22542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23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95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67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39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FE5222-615F-4253-A0EF-53D4DB0013E3}" type="slidenum">
              <a:rPr lang="fr-FR" altLang="fr-FR"/>
              <a:pPr/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64855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fr-FR" baseline="0" dirty="0" smtClean="0"/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5013" indent="-28257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300" indent="-22542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738" indent="-22542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75" indent="-22542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23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95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67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39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FE5222-615F-4253-A0EF-53D4DB0013E3}" type="slidenum">
              <a:rPr lang="fr-FR" altLang="fr-FR"/>
              <a:pPr/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87432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fr-FR" baseline="0" dirty="0" smtClean="0"/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5013" indent="-28257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300" indent="-22542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738" indent="-22542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75" indent="-22542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23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95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67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39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FE5222-615F-4253-A0EF-53D4DB0013E3}" type="slidenum">
              <a:rPr lang="fr-FR" altLang="fr-FR"/>
              <a:pPr/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29017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algn="just">
              <a:lnSpc>
                <a:spcPct val="100000"/>
              </a:lnSpc>
              <a:buFont typeface="Courier New" panose="02070309020205020404" pitchFamily="49" charset="0"/>
              <a:buNone/>
            </a:pPr>
            <a:r>
              <a:rPr lang="fr-FR" altLang="fr-FR" dirty="0" smtClean="0"/>
              <a:t>Phrases</a:t>
            </a:r>
            <a:r>
              <a:rPr lang="fr-FR" altLang="fr-FR" baseline="0" dirty="0" smtClean="0"/>
              <a:t> patients au sujet du CEPRIM </a:t>
            </a:r>
            <a:endParaRPr lang="fr-FR" altLang="fr-FR" dirty="0" smtClean="0"/>
          </a:p>
          <a:p>
            <a:pPr lvl="1" algn="just">
              <a:lnSpc>
                <a:spcPct val="100000"/>
              </a:lnSpc>
              <a:buFont typeface="Courier New" panose="02070309020205020404" pitchFamily="49" charset="0"/>
              <a:buNone/>
            </a:pPr>
            <a:r>
              <a:rPr lang="fr-FR" altLang="fr-FR" dirty="0" smtClean="0"/>
              <a:t>« un espace où le malade est considéré dans sa globalité » </a:t>
            </a:r>
          </a:p>
          <a:p>
            <a:pPr lvl="1" algn="just">
              <a:lnSpc>
                <a:spcPct val="100000"/>
              </a:lnSpc>
              <a:buFont typeface="Courier New" panose="02070309020205020404" pitchFamily="49" charset="0"/>
              <a:buNone/>
            </a:pPr>
            <a:r>
              <a:rPr lang="fr-FR" altLang="fr-FR" dirty="0" smtClean="0"/>
              <a:t>« un endroit où l’on prend le temps de nous écouter »</a:t>
            </a:r>
          </a:p>
          <a:p>
            <a:pPr lvl="1" algn="just">
              <a:lnSpc>
                <a:spcPct val="100000"/>
              </a:lnSpc>
              <a:buFont typeface="Courier New" panose="02070309020205020404" pitchFamily="49" charset="0"/>
              <a:buNone/>
            </a:pPr>
            <a:r>
              <a:rPr lang="fr-FR" altLang="fr-FR" dirty="0" smtClean="0"/>
              <a:t>« on se sent moins seul dans le parcours de soins »</a:t>
            </a:r>
          </a:p>
          <a:p>
            <a:pPr lvl="1" algn="just">
              <a:lnSpc>
                <a:spcPct val="100000"/>
              </a:lnSpc>
              <a:buFont typeface="Courier New" panose="02070309020205020404" pitchFamily="49" charset="0"/>
              <a:buNone/>
            </a:pPr>
            <a:r>
              <a:rPr lang="fr-FR" altLang="fr-FR" dirty="0" smtClean="0"/>
              <a:t>« aide inespérée pour la prise en charge des malades » </a:t>
            </a:r>
          </a:p>
          <a:p>
            <a:endParaRPr lang="en-US" altLang="fr-FR" dirty="0" smtClean="0"/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5013" indent="-28257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300" indent="-22542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738" indent="-22542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75" indent="-22542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23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95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67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39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FE5222-615F-4253-A0EF-53D4DB0013E3}" type="slidenum">
              <a:rPr lang="fr-FR" altLang="fr-FR"/>
              <a:pPr/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10144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76E90-1BEC-4532-BC6F-87A9C99AFF7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098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76E90-1BEC-4532-BC6F-87A9C99AFF7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246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fr-FR" baseline="0" dirty="0" smtClean="0"/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5013" indent="-28257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300" indent="-22542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738" indent="-22542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75" indent="-22542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23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95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67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39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FE5222-615F-4253-A0EF-53D4DB0013E3}" type="slidenum">
              <a:rPr lang="fr-FR" altLang="fr-FR"/>
              <a:pPr/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81242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fr-FR" dirty="0" smtClean="0"/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5013" indent="-28257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300" indent="-22542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738" indent="-22542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75" indent="-22542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23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95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67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39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FE5222-615F-4253-A0EF-53D4DB0013E3}" type="slidenum">
              <a:rPr lang="fr-FR" altLang="fr-FR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67297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fr-FR" baseline="0" dirty="0" smtClean="0"/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5013" indent="-28257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300" indent="-22542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738" indent="-22542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75" indent="-22542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23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95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67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39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FE5222-615F-4253-A0EF-53D4DB0013E3}" type="slidenum">
              <a:rPr lang="fr-FR" altLang="fr-FR"/>
              <a:pPr/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1294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fr-FR" baseline="0" dirty="0" smtClean="0"/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5013" indent="-28257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300" indent="-22542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738" indent="-22542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75" indent="-22542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23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95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67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39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FE5222-615F-4253-A0EF-53D4DB0013E3}" type="slidenum">
              <a:rPr lang="fr-FR" altLang="fr-FR"/>
              <a:pPr/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96549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fr-FR" baseline="0" dirty="0" smtClean="0"/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5013" indent="-28257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300" indent="-22542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738" indent="-22542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75" indent="-22542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23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95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67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39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FE5222-615F-4253-A0EF-53D4DB0013E3}" type="slidenum">
              <a:rPr lang="fr-FR" altLang="fr-FR"/>
              <a:pPr/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59835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5013" indent="-28257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300" indent="-22542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738" indent="-22542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75" indent="-225425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23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95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67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39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FE5222-615F-4253-A0EF-53D4DB0013E3}" type="slidenum">
              <a:rPr lang="fr-FR" altLang="fr-FR"/>
              <a:pPr/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7147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066B-9976-4EDE-89B4-8C9549F0EDB9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EA53-E9B7-48E6-86D4-2C319F7FAF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378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066B-9976-4EDE-89B4-8C9549F0EDB9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EA53-E9B7-48E6-86D4-2C319F7FAF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2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066B-9976-4EDE-89B4-8C9549F0EDB9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EA53-E9B7-48E6-86D4-2C319F7FAF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3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066B-9976-4EDE-89B4-8C9549F0EDB9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EA53-E9B7-48E6-86D4-2C319F7FAF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94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066B-9976-4EDE-89B4-8C9549F0EDB9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EA53-E9B7-48E6-86D4-2C319F7FAF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68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066B-9976-4EDE-89B4-8C9549F0EDB9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EA53-E9B7-48E6-86D4-2C319F7FAF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00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066B-9976-4EDE-89B4-8C9549F0EDB9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EA53-E9B7-48E6-86D4-2C319F7FAF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58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066B-9976-4EDE-89B4-8C9549F0EDB9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EA53-E9B7-48E6-86D4-2C319F7FAF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89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066B-9976-4EDE-89B4-8C9549F0EDB9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EA53-E9B7-48E6-86D4-2C319F7FAF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45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066B-9976-4EDE-89B4-8C9549F0EDB9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EA53-E9B7-48E6-86D4-2C319F7FAF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64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066B-9976-4EDE-89B4-8C9549F0EDB9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EA53-E9B7-48E6-86D4-2C319F7FAF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84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2066B-9976-4EDE-89B4-8C9549F0EDB9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EEA53-E9B7-48E6-86D4-2C319F7FAF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34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0703" y="271947"/>
            <a:ext cx="3133621" cy="346811"/>
          </a:xfrm>
          <a:solidFill>
            <a:schemeClr val="accent1">
              <a:lumMod val="75000"/>
            </a:schemeClr>
          </a:solidFill>
        </p:spPr>
        <p:txBody>
          <a:bodyPr anchor="ctr" anchorCtr="0">
            <a:normAutofit/>
          </a:bodyPr>
          <a:lstStyle/>
          <a:p>
            <a:r>
              <a:rPr lang="fr-FR" sz="1600" i="1" dirty="0" smtClean="0">
                <a:solidFill>
                  <a:schemeClr val="bg1"/>
                </a:solidFill>
                <a:latin typeface="+mn-lt"/>
              </a:rPr>
              <a:t>Journées ADPHSO-LAROPHA 2021</a:t>
            </a:r>
            <a:endParaRPr lang="fr-FR" sz="160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188" y="254905"/>
            <a:ext cx="2702102" cy="170746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323636" y="4114241"/>
            <a:ext cx="5815173" cy="20685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</a:t>
            </a:r>
            <a:r>
              <a:rPr lang="fr-FR" sz="2400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A.di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Castri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    </a:t>
            </a:r>
          </a:p>
          <a:p>
            <a:pPr algn="l"/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P. Goma				</a:t>
            </a:r>
          </a:p>
          <a:p>
            <a:pPr algn="l"/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 B.de </a:t>
            </a:r>
            <a:r>
              <a:rPr lang="fr-FR" sz="2400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Wazières</a:t>
            </a:r>
            <a:endParaRPr lang="fr-FR" sz="2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</a:t>
            </a:r>
            <a:r>
              <a:rPr lang="fr-FR" sz="2400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JM.Kinowski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/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</a:t>
            </a:r>
            <a:r>
              <a:rPr lang="fr-FR" sz="2400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H.Richard</a:t>
            </a:r>
            <a:endParaRPr lang="fr-FR" sz="2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Cindy </a:t>
            </a:r>
            <a:r>
              <a:rPr lang="fr-FR" sz="2400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Leparc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/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Gaëlle </a:t>
            </a:r>
            <a:r>
              <a:rPr lang="fr-FR" sz="2400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Percevault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8138" y="117837"/>
            <a:ext cx="1160455" cy="1028385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1448651" y="2412597"/>
            <a:ext cx="10227662" cy="15082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5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Retour d’expérience de la mise en œuvre du CEPRIM</a:t>
            </a:r>
            <a:r>
              <a:rPr lang="fr-FR" sz="35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:</a:t>
            </a:r>
          </a:p>
          <a:p>
            <a:endParaRPr lang="fr-FR" sz="22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r>
              <a:rPr lang="fr-FR" sz="35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fr-FR" sz="35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C</a:t>
            </a:r>
            <a:r>
              <a:rPr lang="fr-FR" sz="35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entre d’</a:t>
            </a:r>
            <a:r>
              <a:rPr lang="fr-FR" sz="35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E</a:t>
            </a:r>
            <a:r>
              <a:rPr lang="fr-FR" sz="35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valuation et de </a:t>
            </a:r>
            <a:r>
              <a:rPr lang="fr-FR" sz="35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P</a:t>
            </a:r>
            <a:r>
              <a:rPr lang="fr-FR" sz="35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révention du </a:t>
            </a:r>
            <a:r>
              <a:rPr lang="fr-FR" sz="35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R</a:t>
            </a:r>
            <a:r>
              <a:rPr lang="fr-FR" sz="35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isque </a:t>
            </a:r>
            <a:r>
              <a:rPr lang="fr-FR" sz="35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I</a:t>
            </a:r>
            <a:r>
              <a:rPr lang="fr-FR" sz="35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atrogène </a:t>
            </a:r>
            <a:r>
              <a:rPr lang="fr-FR" sz="35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M</a:t>
            </a:r>
            <a:r>
              <a:rPr lang="fr-FR" sz="35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édicamenteux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0" y="117837"/>
            <a:ext cx="945221" cy="102838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138" y="1239105"/>
            <a:ext cx="1160455" cy="72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9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2"/>
          <p:cNvSpPr>
            <a:spLocks noGrp="1"/>
          </p:cNvSpPr>
          <p:nvPr>
            <p:ph idx="1"/>
          </p:nvPr>
        </p:nvSpPr>
        <p:spPr>
          <a:xfrm>
            <a:off x="192088" y="1114719"/>
            <a:ext cx="7729287" cy="5743281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eaLnBrk="1" hangingPunct="1">
              <a:lnSpc>
                <a:spcPct val="100000"/>
              </a:lnSpc>
              <a:buNone/>
            </a:pPr>
            <a:endParaRPr lang="fr-FR" altLang="fr-FR" sz="2000" i="1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sz="2000" i="1" dirty="0" smtClean="0"/>
          </a:p>
        </p:txBody>
      </p:sp>
      <p:sp>
        <p:nvSpPr>
          <p:cNvPr id="1229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9247602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E3DD0DB-6A38-4388-8D64-57C1F569ADD2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92088" y="103351"/>
            <a:ext cx="11565731" cy="101136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Bilan pharmaceutique CEPRIM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6031786" y="1185592"/>
            <a:ext cx="5419646" cy="280076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600" b="1" i="1" dirty="0">
                <a:solidFill>
                  <a:schemeClr val="bg1"/>
                </a:solidFill>
              </a:rPr>
              <a:t>Gestion des traitements: 79% autonome </a:t>
            </a:r>
            <a:endParaRPr lang="fr-FR" altLang="fr-FR" sz="1600" b="1" i="1" dirty="0" smtClean="0">
              <a:solidFill>
                <a:schemeClr val="bg1"/>
              </a:solidFill>
            </a:endParaRPr>
          </a:p>
          <a:p>
            <a:endParaRPr lang="fr-FR" altLang="fr-FR" sz="1600" b="1" i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600" b="1" i="1" dirty="0" smtClean="0">
                <a:solidFill>
                  <a:schemeClr val="bg1"/>
                </a:solidFill>
              </a:rPr>
              <a:t>Répartition Score de </a:t>
            </a:r>
            <a:r>
              <a:rPr lang="fr-FR" altLang="fr-FR" sz="1600" b="1" i="1" dirty="0" err="1" smtClean="0">
                <a:solidFill>
                  <a:schemeClr val="bg1"/>
                </a:solidFill>
              </a:rPr>
              <a:t>Girerd</a:t>
            </a:r>
            <a:r>
              <a:rPr lang="fr-FR" altLang="fr-FR" sz="1600" b="1" i="1" dirty="0" smtClean="0">
                <a:solidFill>
                  <a:schemeClr val="bg1"/>
                </a:solidFill>
              </a:rPr>
              <a:t>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altLang="fr-FR" sz="1600" b="1" i="1" dirty="0" smtClean="0">
                <a:solidFill>
                  <a:schemeClr val="bg1"/>
                </a:solidFill>
              </a:rPr>
              <a:t>Bonne observance : 14%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altLang="fr-FR" sz="1600" b="1" i="1" dirty="0" smtClean="0">
                <a:solidFill>
                  <a:schemeClr val="bg1"/>
                </a:solidFill>
              </a:rPr>
              <a:t>Minime problème d’observance:  64%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altLang="fr-FR" sz="1600" b="1" i="1" dirty="0" smtClean="0">
                <a:solidFill>
                  <a:schemeClr val="bg1"/>
                </a:solidFill>
              </a:rPr>
              <a:t>Mauvaise observance: 22%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altLang="fr-FR" sz="1600" b="1" i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600" b="1" i="1" dirty="0" smtClean="0">
                <a:solidFill>
                  <a:schemeClr val="bg1"/>
                </a:solidFill>
              </a:rPr>
              <a:t>Propositions de modifications thérapeutiques: 70%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600" b="1" i="1" dirty="0" smtClean="0">
                <a:solidFill>
                  <a:schemeClr val="bg1"/>
                </a:solidFill>
              </a:rPr>
              <a:t>En moyenne 3 propositions/patient [1-11]</a:t>
            </a:r>
          </a:p>
          <a:p>
            <a:endParaRPr lang="fr-FR" altLang="fr-FR" sz="1600" b="1" i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600" b="1" i="1" dirty="0" smtClean="0">
                <a:solidFill>
                  <a:schemeClr val="bg1"/>
                </a:solidFill>
              </a:rPr>
              <a:t>73 remise d’outils au bon usage des médicaments </a:t>
            </a:r>
            <a:endParaRPr lang="fr-FR" altLang="fr-FR" sz="1600" b="1" i="1" dirty="0">
              <a:solidFill>
                <a:schemeClr val="bg1"/>
              </a:solidFill>
            </a:endParaRPr>
          </a:p>
        </p:txBody>
      </p:sp>
      <p:pic>
        <p:nvPicPr>
          <p:cNvPr id="10" name="Espace réservé du contenu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31" y="123292"/>
            <a:ext cx="937724" cy="970879"/>
          </a:xfrm>
          <a:prstGeom prst="rect">
            <a:avLst/>
          </a:prstGeom>
        </p:spPr>
      </p:pic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389778"/>
              </p:ext>
            </p:extLst>
          </p:nvPr>
        </p:nvGraphicFramePr>
        <p:xfrm>
          <a:off x="192088" y="1277956"/>
          <a:ext cx="5551165" cy="2657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4021028"/>
              </p:ext>
            </p:extLst>
          </p:nvPr>
        </p:nvGraphicFramePr>
        <p:xfrm>
          <a:off x="6031786" y="4103919"/>
          <a:ext cx="5428298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itre 1"/>
          <p:cNvSpPr txBox="1">
            <a:spLocks/>
          </p:cNvSpPr>
          <p:nvPr/>
        </p:nvSpPr>
        <p:spPr>
          <a:xfrm>
            <a:off x="0" y="6487316"/>
            <a:ext cx="3133621" cy="3468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Journées ADPHSO-LAROPHA 2021</a:t>
            </a:r>
            <a:endParaRPr lang="fr-FR" sz="1600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52461"/>
              </p:ext>
            </p:extLst>
          </p:nvPr>
        </p:nvGraphicFramePr>
        <p:xfrm>
          <a:off x="863031" y="4098239"/>
          <a:ext cx="4572000" cy="2421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132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2"/>
          <p:cNvSpPr>
            <a:spLocks noGrp="1"/>
          </p:cNvSpPr>
          <p:nvPr>
            <p:ph idx="1"/>
          </p:nvPr>
        </p:nvSpPr>
        <p:spPr>
          <a:xfrm>
            <a:off x="192088" y="1114719"/>
            <a:ext cx="7729287" cy="5743281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eaLnBrk="1" hangingPunct="1">
              <a:lnSpc>
                <a:spcPct val="100000"/>
              </a:lnSpc>
              <a:buNone/>
            </a:pPr>
            <a:endParaRPr lang="fr-FR" altLang="fr-FR" sz="2000" i="1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sz="2000" i="1" dirty="0" smtClean="0"/>
          </a:p>
        </p:txBody>
      </p:sp>
      <p:sp>
        <p:nvSpPr>
          <p:cNvPr id="1229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E3DD0DB-6A38-4388-8D64-57C1F569ADD2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92088" y="103351"/>
            <a:ext cx="11565731" cy="101136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Bilan médical CEPRIM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6415258" y="2198673"/>
            <a:ext cx="5342561" cy="34163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altLang="fr-FR" b="1" i="1" dirty="0" smtClean="0">
                <a:solidFill>
                  <a:schemeClr val="bg1"/>
                </a:solidFill>
              </a:rPr>
              <a:t>Au total sur 6 mois</a:t>
            </a:r>
          </a:p>
          <a:p>
            <a:pPr algn="ctr"/>
            <a:endParaRPr lang="fr-FR" altLang="fr-FR" b="1" i="1" dirty="0">
              <a:solidFill>
                <a:schemeClr val="bg1"/>
              </a:solidFill>
            </a:endParaRPr>
          </a:p>
          <a:p>
            <a:r>
              <a:rPr lang="fr-FR" altLang="fr-FR" b="1" i="1" dirty="0" smtClean="0">
                <a:solidFill>
                  <a:schemeClr val="bg1"/>
                </a:solidFill>
              </a:rPr>
              <a:t>Score CHARLSON moyen: 2,77 [0;10]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altLang="fr-FR" b="1" i="1" dirty="0" smtClean="0">
                <a:solidFill>
                  <a:schemeClr val="bg1"/>
                </a:solidFill>
              </a:rPr>
              <a:t>Score &gt; 3: risque élevé avec évolution défavorable </a:t>
            </a:r>
            <a:endParaRPr lang="fr-FR" altLang="fr-FR" b="1" i="1" dirty="0">
              <a:solidFill>
                <a:schemeClr val="bg1"/>
              </a:solidFill>
            </a:endParaRPr>
          </a:p>
          <a:p>
            <a:endParaRPr lang="fr-FR" altLang="fr-FR" b="1" i="1" dirty="0">
              <a:solidFill>
                <a:schemeClr val="bg1"/>
              </a:solidFill>
            </a:endParaRPr>
          </a:p>
          <a:p>
            <a:r>
              <a:rPr lang="fr-FR" altLang="fr-FR" b="1" i="1" dirty="0" smtClean="0">
                <a:solidFill>
                  <a:schemeClr val="bg1"/>
                </a:solidFill>
              </a:rPr>
              <a:t>IMC moyen= 29,9 </a:t>
            </a:r>
          </a:p>
          <a:p>
            <a:endParaRPr lang="fr-FR" altLang="fr-FR" b="1" i="1" dirty="0">
              <a:solidFill>
                <a:schemeClr val="bg1"/>
              </a:solidFill>
            </a:endParaRPr>
          </a:p>
          <a:p>
            <a:r>
              <a:rPr lang="fr-FR" altLang="fr-FR" b="1" i="1" dirty="0" smtClean="0">
                <a:solidFill>
                  <a:schemeClr val="bg1"/>
                </a:solidFill>
              </a:rPr>
              <a:t>Douleur chronique: 69% des patients </a:t>
            </a:r>
          </a:p>
          <a:p>
            <a:endParaRPr lang="fr-FR" altLang="fr-FR" b="1" i="1" dirty="0">
              <a:solidFill>
                <a:schemeClr val="bg1"/>
              </a:solidFill>
            </a:endParaRPr>
          </a:p>
          <a:p>
            <a:r>
              <a:rPr lang="fr-FR" altLang="fr-FR" b="1" i="1" dirty="0" smtClean="0">
                <a:solidFill>
                  <a:schemeClr val="bg1"/>
                </a:solidFill>
              </a:rPr>
              <a:t>Troubles cognitifs: 20% des patients </a:t>
            </a:r>
          </a:p>
          <a:p>
            <a:endParaRPr lang="fr-FR" altLang="fr-FR" b="1" i="1" dirty="0">
              <a:solidFill>
                <a:schemeClr val="bg1"/>
              </a:solidFill>
            </a:endParaRPr>
          </a:p>
        </p:txBody>
      </p:sp>
      <p:pic>
        <p:nvPicPr>
          <p:cNvPr id="10" name="Espace réservé du contenu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31" y="123292"/>
            <a:ext cx="937724" cy="970879"/>
          </a:xfrm>
          <a:prstGeom prst="rect">
            <a:avLst/>
          </a:prstGeom>
        </p:spPr>
      </p:pic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830359"/>
              </p:ext>
            </p:extLst>
          </p:nvPr>
        </p:nvGraphicFramePr>
        <p:xfrm>
          <a:off x="328774" y="1703477"/>
          <a:ext cx="5747160" cy="42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tre 1"/>
          <p:cNvSpPr txBox="1">
            <a:spLocks/>
          </p:cNvSpPr>
          <p:nvPr/>
        </p:nvSpPr>
        <p:spPr>
          <a:xfrm>
            <a:off x="0" y="6487316"/>
            <a:ext cx="3133621" cy="3468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Journées ADPHSO-LAROPHA 2021</a:t>
            </a:r>
            <a:endParaRPr lang="fr-FR" sz="1600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840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2"/>
          <p:cNvSpPr>
            <a:spLocks noGrp="1"/>
          </p:cNvSpPr>
          <p:nvPr>
            <p:ph idx="1"/>
          </p:nvPr>
        </p:nvSpPr>
        <p:spPr>
          <a:xfrm>
            <a:off x="192088" y="1114719"/>
            <a:ext cx="7729287" cy="5743281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eaLnBrk="1" hangingPunct="1">
              <a:lnSpc>
                <a:spcPct val="100000"/>
              </a:lnSpc>
              <a:buNone/>
            </a:pPr>
            <a:endParaRPr lang="fr-FR" altLang="fr-FR" sz="2000" i="1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sz="2000" i="1" dirty="0" smtClean="0"/>
          </a:p>
        </p:txBody>
      </p:sp>
      <p:sp>
        <p:nvSpPr>
          <p:cNvPr id="1229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E3DD0DB-6A38-4388-8D64-57C1F569ADD2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92088" y="103351"/>
            <a:ext cx="11565731" cy="95614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S</a:t>
            </a:r>
            <a:r>
              <a:rPr lang="fr-FR" sz="3200" dirty="0" smtClean="0"/>
              <a:t>atisfaction patients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6677584" y="1404254"/>
            <a:ext cx="4780431" cy="147732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altLang="fr-FR" b="1" i="1" dirty="0" smtClean="0">
                <a:solidFill>
                  <a:schemeClr val="bg1"/>
                </a:solidFill>
              </a:rPr>
              <a:t>Au total sur 6 mois</a:t>
            </a:r>
          </a:p>
          <a:p>
            <a:pPr algn="just"/>
            <a:endParaRPr lang="fr-FR" altLang="fr-FR" b="1" i="1" dirty="0" smtClean="0">
              <a:solidFill>
                <a:schemeClr val="bg1"/>
              </a:solidFill>
            </a:endParaRPr>
          </a:p>
          <a:p>
            <a:pPr algn="just"/>
            <a:r>
              <a:rPr lang="fr-FR" altLang="fr-FR" i="1" dirty="0" smtClean="0">
                <a:solidFill>
                  <a:schemeClr val="bg1"/>
                </a:solidFill>
              </a:rPr>
              <a:t>Nombre d’HDJ: 105</a:t>
            </a:r>
          </a:p>
          <a:p>
            <a:pPr algn="just"/>
            <a:r>
              <a:rPr lang="fr-FR" altLang="fr-FR" i="1" dirty="0" smtClean="0">
                <a:solidFill>
                  <a:schemeClr val="bg1"/>
                </a:solidFill>
              </a:rPr>
              <a:t>Nombre de questionnaires remplis: 96 (91%)</a:t>
            </a:r>
          </a:p>
          <a:p>
            <a:pPr algn="just"/>
            <a:endParaRPr lang="fr-FR" altLang="fr-FR" i="1" dirty="0" smtClean="0">
              <a:solidFill>
                <a:schemeClr val="bg1"/>
              </a:solidFill>
            </a:endParaRPr>
          </a:p>
        </p:txBody>
      </p:sp>
      <p:pic>
        <p:nvPicPr>
          <p:cNvPr id="10" name="Espace réservé du contenu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867" y="123290"/>
            <a:ext cx="945223" cy="925930"/>
          </a:xfrm>
          <a:prstGeom prst="rect">
            <a:avLst/>
          </a:prstGeom>
        </p:spPr>
      </p:pic>
      <p:graphicFrame>
        <p:nvGraphicFramePr>
          <p:cNvPr id="8" name="Graphique 7"/>
          <p:cNvGraphicFramePr>
            <a:graphicFrameLocks/>
          </p:cNvGraphicFramePr>
          <p:nvPr>
            <p:extLst/>
          </p:nvPr>
        </p:nvGraphicFramePr>
        <p:xfrm>
          <a:off x="181066" y="1150705"/>
          <a:ext cx="5551913" cy="2822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/>
          </p:nvPr>
        </p:nvGraphicFramePr>
        <p:xfrm>
          <a:off x="181815" y="4064687"/>
          <a:ext cx="556143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428013"/>
              </p:ext>
            </p:extLst>
          </p:nvPr>
        </p:nvGraphicFramePr>
        <p:xfrm>
          <a:off x="6677583" y="3354855"/>
          <a:ext cx="4901391" cy="2871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9023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2"/>
          <p:cNvSpPr>
            <a:spLocks noGrp="1"/>
          </p:cNvSpPr>
          <p:nvPr>
            <p:ph idx="1"/>
          </p:nvPr>
        </p:nvSpPr>
        <p:spPr>
          <a:xfrm>
            <a:off x="192089" y="1114719"/>
            <a:ext cx="1626437" cy="5743281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eaLnBrk="1" hangingPunct="1">
              <a:lnSpc>
                <a:spcPct val="100000"/>
              </a:lnSpc>
              <a:buNone/>
            </a:pPr>
            <a:endParaRPr lang="fr-FR" altLang="fr-FR" sz="2000" i="1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sz="2000" i="1" dirty="0" smtClean="0"/>
          </a:p>
        </p:txBody>
      </p:sp>
      <p:sp>
        <p:nvSpPr>
          <p:cNvPr id="1229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E3DD0DB-6A38-4388-8D64-57C1F569ADD2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92088" y="103350"/>
            <a:ext cx="11565731" cy="101136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Limites au développement</a:t>
            </a:r>
            <a:endParaRPr lang="fr-FR" sz="3200" dirty="0"/>
          </a:p>
        </p:txBody>
      </p:sp>
      <p:pic>
        <p:nvPicPr>
          <p:cNvPr id="10" name="Espace réservé du contenu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21" y="114118"/>
            <a:ext cx="978821" cy="1000601"/>
          </a:xfrm>
          <a:prstGeom prst="rect">
            <a:avLst/>
          </a:prstGeom>
        </p:spPr>
      </p:pic>
      <p:sp>
        <p:nvSpPr>
          <p:cNvPr id="13" name="Espace réservé du contenu 2"/>
          <p:cNvSpPr txBox="1">
            <a:spLocks/>
          </p:cNvSpPr>
          <p:nvPr/>
        </p:nvSpPr>
        <p:spPr>
          <a:xfrm>
            <a:off x="575353" y="1376737"/>
            <a:ext cx="10901735" cy="5244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endParaRPr lang="fr-FR" altLang="fr-FR" dirty="0" smtClean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085654" y="1376736"/>
            <a:ext cx="8712485" cy="53139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altLang="fr-FR" dirty="0" smtClean="0"/>
              <a:t> Création de service 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altLang="fr-FR" dirty="0"/>
              <a:t> </a:t>
            </a:r>
            <a:r>
              <a:rPr lang="fr-FR" altLang="fr-FR" dirty="0" smtClean="0"/>
              <a:t>Pas de référence pour le patient car structure n’existant pas au niveau national : méfiance vis-à-vis de ce que l’on ne connaît pas 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altLang="fr-FR" dirty="0"/>
              <a:t> </a:t>
            </a:r>
            <a:r>
              <a:rPr lang="fr-FR" altLang="fr-FR" dirty="0" smtClean="0"/>
              <a:t>Période COVID ++ 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altLang="fr-FR" dirty="0"/>
              <a:t> </a:t>
            </a:r>
            <a:r>
              <a:rPr lang="fr-FR" altLang="fr-FR" dirty="0" smtClean="0"/>
              <a:t>Limitation d’activité: </a:t>
            </a:r>
          </a:p>
          <a:p>
            <a:pPr lvl="1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altLang="fr-FR" dirty="0" smtClean="0"/>
              <a:t>Période difficile de recrutement de médecins (concurrence +++ avec les besoins médicaux pour la mise en œuvre de la vaccination COVID) </a:t>
            </a:r>
          </a:p>
          <a:p>
            <a:pPr lvl="1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altLang="fr-FR" dirty="0" smtClean="0"/>
              <a:t>Profil médecin particulier: appétence/ compétences pour l’iatrogénie, médecine générale, rôle de coordonnateur de soins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altLang="fr-FR" dirty="0" smtClean="0"/>
              <a:t> Plan de communication difficile à mettre en œuvre au regard des restrictions sanitaires 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altLang="fr-FR" dirty="0"/>
              <a:t> </a:t>
            </a:r>
            <a:r>
              <a:rPr lang="fr-FR" altLang="fr-FR" dirty="0" smtClean="0"/>
              <a:t>Recrutement patientèle difficile: surtout en interne / par l’équipe pharmaceutique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03" y="2042919"/>
            <a:ext cx="1695687" cy="2772162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0" y="6487316"/>
            <a:ext cx="3133621" cy="3468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Journées ADPHSO-LAROPHA 2021</a:t>
            </a:r>
            <a:endParaRPr lang="fr-FR" sz="1600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401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2"/>
          <p:cNvSpPr>
            <a:spLocks noGrp="1"/>
          </p:cNvSpPr>
          <p:nvPr>
            <p:ph idx="1"/>
          </p:nvPr>
        </p:nvSpPr>
        <p:spPr>
          <a:xfrm>
            <a:off x="192089" y="1114719"/>
            <a:ext cx="1626437" cy="5743281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eaLnBrk="1" hangingPunct="1">
              <a:lnSpc>
                <a:spcPct val="100000"/>
              </a:lnSpc>
              <a:buNone/>
            </a:pPr>
            <a:endParaRPr lang="fr-FR" altLang="fr-FR" sz="2000" i="1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sz="2000" i="1" dirty="0" smtClean="0"/>
          </a:p>
        </p:txBody>
      </p:sp>
      <p:sp>
        <p:nvSpPr>
          <p:cNvPr id="1229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E3DD0DB-6A38-4388-8D64-57C1F569ADD2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92088" y="103350"/>
            <a:ext cx="11565731" cy="101136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Perspectives</a:t>
            </a:r>
            <a:endParaRPr lang="fr-FR" sz="3200" dirty="0"/>
          </a:p>
        </p:txBody>
      </p:sp>
      <p:pic>
        <p:nvPicPr>
          <p:cNvPr id="10" name="Espace réservé du contenu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21" y="114118"/>
            <a:ext cx="978821" cy="1000601"/>
          </a:xfrm>
          <a:prstGeom prst="rect">
            <a:avLst/>
          </a:prstGeom>
        </p:spPr>
      </p:pic>
      <p:sp>
        <p:nvSpPr>
          <p:cNvPr id="13" name="Espace réservé du contenu 2"/>
          <p:cNvSpPr txBox="1">
            <a:spLocks/>
          </p:cNvSpPr>
          <p:nvPr/>
        </p:nvSpPr>
        <p:spPr>
          <a:xfrm>
            <a:off x="575353" y="1376737"/>
            <a:ext cx="10901735" cy="5244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endParaRPr lang="fr-FR" altLang="fr-FR" dirty="0" smtClean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085654" y="1376736"/>
            <a:ext cx="8712485" cy="48485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altLang="fr-FR" dirty="0" smtClean="0"/>
              <a:t> </a:t>
            </a:r>
            <a:r>
              <a:rPr lang="fr-FR" altLang="fr-FR" dirty="0"/>
              <a:t>Recrutement de temps médical </a:t>
            </a:r>
            <a:r>
              <a:rPr lang="fr-FR" altLang="fr-FR" dirty="0" smtClean="0"/>
              <a:t>+++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altLang="fr-FR" dirty="0" smtClean="0"/>
              <a:t>Création de parcours de soins intriqués avec le CEPRIM:</a:t>
            </a:r>
          </a:p>
          <a:p>
            <a:pPr lvl="1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altLang="fr-FR" dirty="0" smtClean="0"/>
              <a:t> Neurologie (post-AVC complexe)</a:t>
            </a:r>
          </a:p>
          <a:p>
            <a:pPr lvl="1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altLang="fr-FR" dirty="0" smtClean="0"/>
              <a:t> </a:t>
            </a:r>
            <a:r>
              <a:rPr lang="fr-FR" altLang="fr-FR" dirty="0" err="1" smtClean="0"/>
              <a:t>Oncogériatrie</a:t>
            </a:r>
            <a:r>
              <a:rPr lang="fr-FR" altLang="fr-FR" dirty="0" smtClean="0"/>
              <a:t> </a:t>
            </a:r>
          </a:p>
          <a:p>
            <a:pPr lvl="1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altLang="fr-FR" dirty="0" smtClean="0"/>
              <a:t> Rhumatologie 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altLang="fr-FR" dirty="0"/>
              <a:t> </a:t>
            </a:r>
            <a:r>
              <a:rPr lang="fr-FR" altLang="fr-FR" dirty="0" smtClean="0"/>
              <a:t>Proposition d’utiliser les locaux CEPRIM et son personnel comme plateforme d’HDJ pour d’autres services 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altLang="fr-FR" dirty="0" smtClean="0"/>
              <a:t> Perspective d’avoir à disposition une application numérique permettant d’optimiser le suivi des patients et leur venue au CEPRIM et de garder le lien hors les murs 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altLang="fr-FR" dirty="0"/>
              <a:t> </a:t>
            </a:r>
            <a:r>
              <a:rPr lang="fr-FR" altLang="fr-FR" dirty="0" smtClean="0"/>
              <a:t>Développement de sujets de recherche autour du CEPRIM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88" y="1992767"/>
            <a:ext cx="1886213" cy="2934109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0" y="6487316"/>
            <a:ext cx="3133621" cy="3468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Journées ADPHSO-LAROPHA 2021</a:t>
            </a:r>
            <a:endParaRPr lang="fr-FR" sz="1600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701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E3DD0DB-6A38-4388-8D64-57C1F569ADD2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5209" y="1223179"/>
            <a:ext cx="1715783" cy="1491884"/>
          </a:xfrm>
          <a:prstGeom prst="rect">
            <a:avLst/>
          </a:prstGeom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0" y="2715063"/>
            <a:ext cx="5295014" cy="652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fr-FR" altLang="fr-FR" i="1" dirty="0" smtClean="0">
                <a:solidFill>
                  <a:schemeClr val="bg1"/>
                </a:solidFill>
              </a:rPr>
              <a:t>Merci pour votre attention !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065" y="1027417"/>
            <a:ext cx="5589142" cy="37808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8138" y="117837"/>
            <a:ext cx="1160455" cy="102838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72" y="1454928"/>
            <a:ext cx="945221" cy="102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7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DF6892B-CD4C-4F81-8836-C0701A1DD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193" y="1567495"/>
            <a:ext cx="6248400" cy="468394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EB63C004-30DE-4E61-88A5-DA6567F90632}"/>
              </a:ext>
            </a:extLst>
          </p:cNvPr>
          <p:cNvSpPr txBox="1"/>
          <p:nvPr/>
        </p:nvSpPr>
        <p:spPr>
          <a:xfrm>
            <a:off x="8504360" y="5821448"/>
            <a:ext cx="7187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OMS, 2003 </a:t>
            </a:r>
          </a:p>
        </p:txBody>
      </p:sp>
      <p:sp>
        <p:nvSpPr>
          <p:cNvPr id="3" name="Flèche droite 2"/>
          <p:cNvSpPr/>
          <p:nvPr/>
        </p:nvSpPr>
        <p:spPr>
          <a:xfrm>
            <a:off x="2356339" y="3909467"/>
            <a:ext cx="1188245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2866292" y="2175874"/>
            <a:ext cx="1397483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gauche 5"/>
          <p:cNvSpPr/>
          <p:nvPr/>
        </p:nvSpPr>
        <p:spPr>
          <a:xfrm>
            <a:off x="6674096" y="2228628"/>
            <a:ext cx="1310053" cy="4044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 rot="10800000">
            <a:off x="7276368" y="3909467"/>
            <a:ext cx="1415561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haut 6"/>
          <p:cNvSpPr/>
          <p:nvPr/>
        </p:nvSpPr>
        <p:spPr>
          <a:xfrm>
            <a:off x="5530362" y="5606902"/>
            <a:ext cx="483576" cy="5389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140678" y="1977697"/>
            <a:ext cx="2725614" cy="764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Multiples intervenants dans le parcours, éloignement géographique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246186" y="3465134"/>
            <a:ext cx="2110153" cy="1415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Fragilité, état cognitif altéré, douleur, exacerbation de la pathologie </a:t>
            </a:r>
            <a:endParaRPr lang="fr-FR" sz="1600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8702371" y="3566032"/>
            <a:ext cx="2661871" cy="11440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Complexité de la thérapie, traitements inappropriés, interactions, tolérance</a:t>
            </a:r>
            <a:endParaRPr lang="fr-FR" sz="1600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7984148" y="2093529"/>
            <a:ext cx="2661871" cy="6490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Difficultés d’accès aux soins, isolement</a:t>
            </a:r>
            <a:endParaRPr lang="fr-FR" sz="1600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4441214" y="6149147"/>
            <a:ext cx="2835154" cy="640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Représentation de la maladie et des traitements, adhésion</a:t>
            </a:r>
            <a:endParaRPr lang="fr-FR" sz="160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287078" y="134767"/>
            <a:ext cx="11565731" cy="64909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L’IATROGENIE MEDICAMENTEUSE</a:t>
            </a:r>
            <a:endParaRPr lang="fr-FR" sz="2800" dirty="0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38572" y="6439287"/>
            <a:ext cx="3133621" cy="3468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Journées ADPHSO-LAROPHA 2021</a:t>
            </a:r>
            <a:endParaRPr lang="fr-FR" sz="1600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E3DD0DB-6A38-4388-8D64-57C1F569ADD2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9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8CC3FBD-DB8C-449E-9795-2E097542AD25}"/>
              </a:ext>
            </a:extLst>
          </p:cNvPr>
          <p:cNvSpPr/>
          <p:nvPr/>
        </p:nvSpPr>
        <p:spPr>
          <a:xfrm>
            <a:off x="4958278" y="3021904"/>
            <a:ext cx="3702873" cy="455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4893" y="1059770"/>
            <a:ext cx="2016988" cy="11791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Repérage</a:t>
            </a:r>
            <a:endParaRPr lang="fr-FR" sz="2800" dirty="0"/>
          </a:p>
        </p:txBody>
      </p:sp>
      <p:grpSp>
        <p:nvGrpSpPr>
          <p:cNvPr id="5" name="Groupe 4"/>
          <p:cNvGrpSpPr/>
          <p:nvPr/>
        </p:nvGrpSpPr>
        <p:grpSpPr>
          <a:xfrm>
            <a:off x="1048048" y="2370498"/>
            <a:ext cx="2016987" cy="4303279"/>
            <a:chOff x="457622" y="2374223"/>
            <a:chExt cx="2016987" cy="4303279"/>
          </a:xfrm>
        </p:grpSpPr>
        <p:sp>
          <p:nvSpPr>
            <p:cNvPr id="25" name="Rectangle 24"/>
            <p:cNvSpPr/>
            <p:nvPr/>
          </p:nvSpPr>
          <p:spPr>
            <a:xfrm>
              <a:off x="457622" y="2374223"/>
              <a:ext cx="2016987" cy="43032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 dirty="0" smtClean="0"/>
            </a:p>
            <a:p>
              <a:pPr algn="ctr"/>
              <a:endParaRPr lang="fr-FR" sz="2800" dirty="0"/>
            </a:p>
            <a:p>
              <a:pPr algn="ctr"/>
              <a:r>
                <a:rPr lang="fr-FR" sz="2800" dirty="0" smtClean="0"/>
                <a:t>Intervention</a:t>
              </a:r>
              <a:endParaRPr lang="fr-FR" sz="2800" dirty="0"/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705D74F0-C819-4D37-B1F5-CAEDC4AA6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377" y="2791171"/>
              <a:ext cx="1747544" cy="1630441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</p:grpSp>
      <p:sp>
        <p:nvSpPr>
          <p:cNvPr id="39" name="Titre 1"/>
          <p:cNvSpPr txBox="1">
            <a:spLocks/>
          </p:cNvSpPr>
          <p:nvPr/>
        </p:nvSpPr>
        <p:spPr>
          <a:xfrm>
            <a:off x="0" y="6487316"/>
            <a:ext cx="3133621" cy="3468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Journées ADPHSO-LAROPHA 2021</a:t>
            </a:r>
            <a:endParaRPr lang="fr-FR" sz="1600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7" name="Rectangle à coins arrondis 46"/>
          <p:cNvSpPr/>
          <p:nvPr/>
        </p:nvSpPr>
        <p:spPr>
          <a:xfrm>
            <a:off x="451092" y="68208"/>
            <a:ext cx="11565731" cy="81157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Concept du CEPRIM </a:t>
            </a:r>
            <a:endParaRPr lang="fr-FR" sz="2800" dirty="0"/>
          </a:p>
        </p:txBody>
      </p:sp>
      <p:pic>
        <p:nvPicPr>
          <p:cNvPr id="48" name="Espace réservé du contenu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09" y="68208"/>
            <a:ext cx="937724" cy="860015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8733826" y="2453458"/>
            <a:ext cx="2721859" cy="4220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3454821" y="2457184"/>
            <a:ext cx="5036120" cy="42203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3454821" y="948773"/>
            <a:ext cx="8000864" cy="13798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7B1485A-54DF-4E6F-88B4-5A5BEB59872A}"/>
              </a:ext>
            </a:extLst>
          </p:cNvPr>
          <p:cNvSpPr/>
          <p:nvPr/>
        </p:nvSpPr>
        <p:spPr>
          <a:xfrm>
            <a:off x="6507882" y="1649361"/>
            <a:ext cx="3460193" cy="443364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Cas complexes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4B22F3E-1F98-4FFB-959C-0FF571BF0B43}"/>
              </a:ext>
            </a:extLst>
          </p:cNvPr>
          <p:cNvSpPr/>
          <p:nvPr/>
        </p:nvSpPr>
        <p:spPr>
          <a:xfrm>
            <a:off x="3724494" y="1019738"/>
            <a:ext cx="1935872" cy="443364"/>
          </a:xfrm>
          <a:prstGeom prst="rect">
            <a:avLst/>
          </a:prstGeom>
          <a:ln/>
          <a:effectLst>
            <a:softEdge rad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Consultations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3EA263D-7F36-4E54-BCC2-DD64C1264FB8}"/>
              </a:ext>
            </a:extLst>
          </p:cNvPr>
          <p:cNvSpPr/>
          <p:nvPr/>
        </p:nvSpPr>
        <p:spPr>
          <a:xfrm>
            <a:off x="5886906" y="1029353"/>
            <a:ext cx="1652371" cy="443364"/>
          </a:xfrm>
          <a:prstGeom prst="rect">
            <a:avLst/>
          </a:prstGeom>
          <a:ln/>
          <a:effectLst>
            <a:softEdge rad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HC/HDJ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098C7A5-11AC-4689-A30A-AC004B98F819}"/>
              </a:ext>
            </a:extLst>
          </p:cNvPr>
          <p:cNvSpPr/>
          <p:nvPr/>
        </p:nvSpPr>
        <p:spPr>
          <a:xfrm>
            <a:off x="7746512" y="1016398"/>
            <a:ext cx="1263451" cy="443364"/>
          </a:xfrm>
          <a:prstGeom prst="rect">
            <a:avLst/>
          </a:prstGeom>
          <a:ln/>
          <a:effectLst>
            <a:softEdge rad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Ville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098C7A5-11AC-4689-A30A-AC004B98F819}"/>
              </a:ext>
            </a:extLst>
          </p:cNvPr>
          <p:cNvSpPr/>
          <p:nvPr/>
        </p:nvSpPr>
        <p:spPr>
          <a:xfrm>
            <a:off x="9176553" y="1012784"/>
            <a:ext cx="1919556" cy="443364"/>
          </a:xfrm>
          <a:prstGeom prst="rect">
            <a:avLst/>
          </a:prstGeom>
          <a:ln/>
          <a:effectLst>
            <a:softEdge rad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Rétrocessions</a:t>
            </a:r>
          </a:p>
        </p:txBody>
      </p:sp>
      <p:sp>
        <p:nvSpPr>
          <p:cNvPr id="58" name="Ellipse 57"/>
          <p:cNvSpPr/>
          <p:nvPr/>
        </p:nvSpPr>
        <p:spPr>
          <a:xfrm>
            <a:off x="4571923" y="1539614"/>
            <a:ext cx="1915816" cy="705446"/>
          </a:xfrm>
          <a:prstGeom prst="ellipse">
            <a:avLst/>
          </a:prstGeom>
          <a:effectLst>
            <a:softEdge rad="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Critères d’inclusion</a:t>
            </a:r>
            <a:endParaRPr lang="fr-FR" sz="1600" dirty="0"/>
          </a:p>
        </p:txBody>
      </p:sp>
      <p:sp>
        <p:nvSpPr>
          <p:cNvPr id="59" name="Rectangle à coins arrondis 58"/>
          <p:cNvSpPr/>
          <p:nvPr/>
        </p:nvSpPr>
        <p:spPr>
          <a:xfrm>
            <a:off x="3564782" y="2576781"/>
            <a:ext cx="4849434" cy="3901377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60" name="Rectangle à coins arrondis 59"/>
          <p:cNvSpPr/>
          <p:nvPr/>
        </p:nvSpPr>
        <p:spPr>
          <a:xfrm>
            <a:off x="6813439" y="3752468"/>
            <a:ext cx="1537588" cy="46705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Psychologue</a:t>
            </a:r>
            <a:endParaRPr lang="fr-FR" dirty="0"/>
          </a:p>
        </p:txBody>
      </p:sp>
      <p:sp>
        <p:nvSpPr>
          <p:cNvPr id="61" name="Rectangle à coins arrondis 60"/>
          <p:cNvSpPr/>
          <p:nvPr/>
        </p:nvSpPr>
        <p:spPr>
          <a:xfrm>
            <a:off x="6826124" y="5032209"/>
            <a:ext cx="1534696" cy="46705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Médecin</a:t>
            </a:r>
            <a:endParaRPr lang="fr-FR" dirty="0"/>
          </a:p>
        </p:txBody>
      </p:sp>
      <p:sp>
        <p:nvSpPr>
          <p:cNvPr id="62" name="Rectangle à coins arrondis 61"/>
          <p:cNvSpPr/>
          <p:nvPr/>
        </p:nvSpPr>
        <p:spPr>
          <a:xfrm>
            <a:off x="4351105" y="3748581"/>
            <a:ext cx="1459167" cy="46705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Pharmacien</a:t>
            </a:r>
            <a:endParaRPr lang="fr-FR" dirty="0"/>
          </a:p>
        </p:txBody>
      </p:sp>
      <p:sp>
        <p:nvSpPr>
          <p:cNvPr id="63" name="Rectangle à coins arrondis 62"/>
          <p:cNvSpPr/>
          <p:nvPr/>
        </p:nvSpPr>
        <p:spPr>
          <a:xfrm>
            <a:off x="4431345" y="5019491"/>
            <a:ext cx="1442521" cy="52575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Assistante sociale</a:t>
            </a:r>
            <a:endParaRPr lang="fr-FR" dirty="0"/>
          </a:p>
        </p:txBody>
      </p:sp>
      <p:sp>
        <p:nvSpPr>
          <p:cNvPr id="64" name="Rectangle à coins arrondis 63"/>
          <p:cNvSpPr/>
          <p:nvPr/>
        </p:nvSpPr>
        <p:spPr>
          <a:xfrm>
            <a:off x="8822414" y="2517149"/>
            <a:ext cx="2175905" cy="131899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HDJ SUIVI CEPRIM</a:t>
            </a:r>
          </a:p>
          <a:p>
            <a:pPr algn="ctr"/>
            <a:endParaRPr lang="fr-FR" dirty="0"/>
          </a:p>
        </p:txBody>
      </p:sp>
      <p:sp>
        <p:nvSpPr>
          <p:cNvPr id="65" name="Ellipse 64"/>
          <p:cNvSpPr/>
          <p:nvPr/>
        </p:nvSpPr>
        <p:spPr>
          <a:xfrm>
            <a:off x="9499425" y="3271401"/>
            <a:ext cx="1956260" cy="81276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Au moins 3 intervenants</a:t>
            </a:r>
            <a:endParaRPr lang="fr-FR" sz="1600" dirty="0"/>
          </a:p>
        </p:txBody>
      </p:sp>
      <p:sp>
        <p:nvSpPr>
          <p:cNvPr id="66" name="Rectangle à coins arrondis 65"/>
          <p:cNvSpPr/>
          <p:nvPr/>
        </p:nvSpPr>
        <p:spPr>
          <a:xfrm>
            <a:off x="8812142" y="4096975"/>
            <a:ext cx="2533468" cy="140744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Suivi CHU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HDJ/Cs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 Autres centres experts Programmes ETP</a:t>
            </a:r>
          </a:p>
          <a:p>
            <a:pPr algn="ctr"/>
            <a:endParaRPr lang="fr-FR" dirty="0"/>
          </a:p>
        </p:txBody>
      </p:sp>
      <p:sp>
        <p:nvSpPr>
          <p:cNvPr id="73" name="Rectangle à coins arrondis 72"/>
          <p:cNvSpPr/>
          <p:nvPr/>
        </p:nvSpPr>
        <p:spPr>
          <a:xfrm>
            <a:off x="8958582" y="5880361"/>
            <a:ext cx="2387027" cy="57496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Suivi soins primaires</a:t>
            </a:r>
          </a:p>
        </p:txBody>
      </p:sp>
      <p:sp>
        <p:nvSpPr>
          <p:cNvPr id="76" name="Rectangle à coins arrondis 75"/>
          <p:cNvSpPr/>
          <p:nvPr/>
        </p:nvSpPr>
        <p:spPr>
          <a:xfrm>
            <a:off x="4258749" y="2692036"/>
            <a:ext cx="2619243" cy="46705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PRIMO HDJ CEPRIM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8" name="Double flèche horizontale 77"/>
          <p:cNvSpPr/>
          <p:nvPr/>
        </p:nvSpPr>
        <p:spPr bwMode="auto">
          <a:xfrm>
            <a:off x="8436178" y="6077509"/>
            <a:ext cx="522403" cy="206992"/>
          </a:xfrm>
          <a:prstGeom prst="leftRightArrow">
            <a:avLst/>
          </a:prstGeom>
          <a:solidFill>
            <a:schemeClr val="tx2"/>
          </a:solid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Double flèche verticale 78"/>
          <p:cNvSpPr/>
          <p:nvPr/>
        </p:nvSpPr>
        <p:spPr bwMode="auto">
          <a:xfrm>
            <a:off x="9981579" y="5504421"/>
            <a:ext cx="208650" cy="358972"/>
          </a:xfrm>
          <a:prstGeom prst="upDownArrow">
            <a:avLst/>
          </a:prstGeom>
          <a:solidFill>
            <a:schemeClr val="tx2"/>
          </a:solid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9227960" y="6295596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E3DD0DB-6A38-4388-8D64-57C1F569ADD2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494" y="3640907"/>
            <a:ext cx="530899" cy="651637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305" y="2618367"/>
            <a:ext cx="649435" cy="5733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4518" y="4960791"/>
            <a:ext cx="641332" cy="58445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3389" y="3640907"/>
            <a:ext cx="594697" cy="68240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3946" y="4891462"/>
            <a:ext cx="698649" cy="723116"/>
          </a:xfrm>
          <a:prstGeom prst="rect">
            <a:avLst/>
          </a:prstGeom>
        </p:spPr>
      </p:pic>
      <p:sp>
        <p:nvSpPr>
          <p:cNvPr id="49" name="Ellipse 48"/>
          <p:cNvSpPr/>
          <p:nvPr/>
        </p:nvSpPr>
        <p:spPr>
          <a:xfrm>
            <a:off x="5042898" y="5784989"/>
            <a:ext cx="1956260" cy="81276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Quatre intervenants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4295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2"/>
          <p:cNvSpPr>
            <a:spLocks noGrp="1"/>
          </p:cNvSpPr>
          <p:nvPr>
            <p:ph idx="1"/>
          </p:nvPr>
        </p:nvSpPr>
        <p:spPr>
          <a:xfrm>
            <a:off x="192088" y="1114719"/>
            <a:ext cx="7729287" cy="5743281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eaLnBrk="1" hangingPunct="1">
              <a:lnSpc>
                <a:spcPct val="100000"/>
              </a:lnSpc>
              <a:buNone/>
            </a:pPr>
            <a:endParaRPr lang="fr-FR" altLang="fr-FR" sz="2000" i="1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sz="2000" i="1" dirty="0" smtClean="0"/>
          </a:p>
        </p:txBody>
      </p:sp>
      <p:sp>
        <p:nvSpPr>
          <p:cNvPr id="1229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E3DD0DB-6A38-4388-8D64-57C1F569ADD2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92088" y="123292"/>
            <a:ext cx="11565731" cy="96755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Bilan activité CEPRIM: novembre 2020 à avril 2021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8116584" y="1420944"/>
            <a:ext cx="3770616" cy="480131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altLang="fr-FR" b="1" i="1" dirty="0" smtClean="0">
                <a:solidFill>
                  <a:schemeClr val="bg1"/>
                </a:solidFill>
              </a:rPr>
              <a:t>Au total sur 6 mois</a:t>
            </a:r>
          </a:p>
          <a:p>
            <a:pPr algn="just"/>
            <a:endParaRPr lang="fr-FR" altLang="fr-FR" b="1" i="1" dirty="0" smtClean="0">
              <a:solidFill>
                <a:schemeClr val="bg1"/>
              </a:solidFill>
            </a:endParaRPr>
          </a:p>
          <a:p>
            <a:pPr algn="just"/>
            <a:r>
              <a:rPr lang="fr-FR" altLang="fr-FR" i="1" dirty="0" smtClean="0">
                <a:solidFill>
                  <a:schemeClr val="bg1"/>
                </a:solidFill>
              </a:rPr>
              <a:t>Nombre d’HDJ: 106</a:t>
            </a:r>
          </a:p>
          <a:p>
            <a:pPr algn="just"/>
            <a:endParaRPr lang="fr-FR" altLang="fr-FR" i="1" dirty="0" smtClean="0">
              <a:solidFill>
                <a:schemeClr val="bg1"/>
              </a:solidFill>
            </a:endParaRPr>
          </a:p>
          <a:p>
            <a:pPr algn="just"/>
            <a:r>
              <a:rPr lang="fr-FR" altLang="fr-FR" i="1" dirty="0" smtClean="0">
                <a:solidFill>
                  <a:schemeClr val="bg1"/>
                </a:solidFill>
              </a:rPr>
              <a:t>Nombre de patients: 78</a:t>
            </a:r>
          </a:p>
          <a:p>
            <a:pPr algn="just"/>
            <a:r>
              <a:rPr lang="fr-FR" altLang="fr-FR" i="1" dirty="0" smtClean="0">
                <a:solidFill>
                  <a:schemeClr val="bg1"/>
                </a:solidFill>
              </a:rPr>
              <a:t>44 femmes/34 hommes </a:t>
            </a:r>
          </a:p>
          <a:p>
            <a:pPr algn="just"/>
            <a:endParaRPr lang="fr-FR" altLang="fr-FR" i="1" dirty="0" smtClean="0">
              <a:solidFill>
                <a:schemeClr val="bg1"/>
              </a:solidFill>
            </a:endParaRPr>
          </a:p>
          <a:p>
            <a:pPr algn="just"/>
            <a:r>
              <a:rPr lang="fr-FR" altLang="fr-FR" i="1" dirty="0" smtClean="0">
                <a:solidFill>
                  <a:schemeClr val="bg1"/>
                </a:solidFill>
              </a:rPr>
              <a:t>Âge moyen: 63,5 ans </a:t>
            </a:r>
          </a:p>
          <a:p>
            <a:pPr algn="just"/>
            <a:r>
              <a:rPr lang="fr-FR" altLang="fr-FR" i="1" dirty="0" smtClean="0">
                <a:solidFill>
                  <a:schemeClr val="bg1"/>
                </a:solidFill>
              </a:rPr>
              <a:t>&lt; 18 ans: 0 (1 18ans et 1 19 ans)</a:t>
            </a:r>
          </a:p>
          <a:p>
            <a:pPr algn="just"/>
            <a:r>
              <a:rPr lang="fr-FR" altLang="fr-FR" i="1" dirty="0" smtClean="0">
                <a:solidFill>
                  <a:schemeClr val="bg1"/>
                </a:solidFill>
              </a:rPr>
              <a:t>&gt; 60 ans: 45 </a:t>
            </a:r>
          </a:p>
          <a:p>
            <a:pPr algn="just"/>
            <a:r>
              <a:rPr lang="fr-FR" altLang="fr-FR" i="1" dirty="0" smtClean="0">
                <a:solidFill>
                  <a:schemeClr val="bg1"/>
                </a:solidFill>
              </a:rPr>
              <a:t>≥ 75 ans: 23 (29%) </a:t>
            </a:r>
          </a:p>
          <a:p>
            <a:pPr algn="just"/>
            <a:endParaRPr lang="fr-FR" altLang="fr-FR" i="1" dirty="0" smtClean="0">
              <a:solidFill>
                <a:schemeClr val="bg1"/>
              </a:solidFill>
            </a:endParaRPr>
          </a:p>
          <a:p>
            <a:pPr algn="just"/>
            <a:r>
              <a:rPr lang="fr-FR" altLang="fr-FR" i="1" dirty="0" smtClean="0">
                <a:solidFill>
                  <a:schemeClr val="bg1"/>
                </a:solidFill>
              </a:rPr>
              <a:t>Potentiel d’HDJ: 252</a:t>
            </a:r>
          </a:p>
          <a:p>
            <a:pPr algn="just"/>
            <a:endParaRPr lang="fr-FR" altLang="fr-FR" i="1" dirty="0" smtClean="0">
              <a:solidFill>
                <a:schemeClr val="bg1"/>
              </a:solidFill>
            </a:endParaRPr>
          </a:p>
          <a:p>
            <a:pPr algn="just"/>
            <a:r>
              <a:rPr lang="fr-FR" altLang="fr-FR" i="1" dirty="0" smtClean="0">
                <a:solidFill>
                  <a:schemeClr val="bg1"/>
                </a:solidFill>
              </a:rPr>
              <a:t>Remplissage moyen: 43% [23%-72%]</a:t>
            </a:r>
          </a:p>
          <a:p>
            <a:pPr algn="just"/>
            <a:endParaRPr lang="fr-FR" altLang="fr-FR" i="1" dirty="0" smtClean="0">
              <a:solidFill>
                <a:schemeClr val="bg1"/>
              </a:solidFill>
            </a:endParaRPr>
          </a:p>
          <a:p>
            <a:pPr algn="just"/>
            <a:r>
              <a:rPr lang="fr-FR" altLang="fr-FR" i="1" dirty="0" smtClean="0">
                <a:solidFill>
                  <a:schemeClr val="bg1"/>
                </a:solidFill>
              </a:rPr>
              <a:t>Patients non venus: 35% [24%-64%]</a:t>
            </a:r>
          </a:p>
        </p:txBody>
      </p:sp>
      <p:pic>
        <p:nvPicPr>
          <p:cNvPr id="10" name="Espace réservé du contenu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31" y="123292"/>
            <a:ext cx="937724" cy="970879"/>
          </a:xfrm>
          <a:prstGeom prst="rect">
            <a:avLst/>
          </a:prstGeom>
        </p:spPr>
      </p:pic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685136"/>
              </p:ext>
            </p:extLst>
          </p:nvPr>
        </p:nvGraphicFramePr>
        <p:xfrm>
          <a:off x="192088" y="1592495"/>
          <a:ext cx="7554627" cy="4763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tre 1"/>
          <p:cNvSpPr txBox="1">
            <a:spLocks/>
          </p:cNvSpPr>
          <p:nvPr/>
        </p:nvSpPr>
        <p:spPr>
          <a:xfrm>
            <a:off x="0" y="6487316"/>
            <a:ext cx="3133621" cy="3468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Journées ADPHSO-LAROPHA 2021</a:t>
            </a:r>
            <a:endParaRPr lang="fr-FR" sz="1600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328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2"/>
          <p:cNvSpPr>
            <a:spLocks noGrp="1"/>
          </p:cNvSpPr>
          <p:nvPr>
            <p:ph idx="1"/>
          </p:nvPr>
        </p:nvSpPr>
        <p:spPr>
          <a:xfrm>
            <a:off x="192088" y="1114719"/>
            <a:ext cx="7729287" cy="5743281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eaLnBrk="1" hangingPunct="1">
              <a:lnSpc>
                <a:spcPct val="100000"/>
              </a:lnSpc>
              <a:buNone/>
            </a:pPr>
            <a:endParaRPr lang="fr-FR" altLang="fr-FR" sz="2000" i="1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sz="2000" i="1" dirty="0" smtClean="0"/>
          </a:p>
        </p:txBody>
      </p:sp>
      <p:sp>
        <p:nvSpPr>
          <p:cNvPr id="1229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E3DD0DB-6A38-4388-8D64-57C1F569ADD2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92088" y="103351"/>
            <a:ext cx="11565731" cy="101136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Suivis CEPRIM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8085762" y="2427901"/>
            <a:ext cx="3672057" cy="31393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altLang="fr-FR" b="1" i="1" dirty="0" smtClean="0">
                <a:solidFill>
                  <a:schemeClr val="bg1"/>
                </a:solidFill>
              </a:rPr>
              <a:t>Au total sur 6 mois</a:t>
            </a:r>
          </a:p>
          <a:p>
            <a:pPr algn="just"/>
            <a:endParaRPr lang="fr-FR" altLang="fr-FR" b="1" i="1" dirty="0" smtClean="0">
              <a:solidFill>
                <a:schemeClr val="bg1"/>
              </a:solidFill>
            </a:endParaRPr>
          </a:p>
          <a:p>
            <a:pPr algn="just"/>
            <a:r>
              <a:rPr lang="fr-FR" altLang="fr-FR" i="1" dirty="0" smtClean="0">
                <a:solidFill>
                  <a:schemeClr val="bg1"/>
                </a:solidFill>
              </a:rPr>
              <a:t>Propositions de suivi: 78</a:t>
            </a:r>
          </a:p>
          <a:p>
            <a:pPr algn="just"/>
            <a:endParaRPr lang="fr-FR" altLang="fr-FR" i="1" dirty="0" smtClean="0">
              <a:solidFill>
                <a:schemeClr val="bg1"/>
              </a:solidFill>
            </a:endParaRPr>
          </a:p>
          <a:p>
            <a:pPr algn="just"/>
            <a:r>
              <a:rPr lang="fr-FR" altLang="fr-FR" i="1" dirty="0" smtClean="0">
                <a:solidFill>
                  <a:schemeClr val="bg1"/>
                </a:solidFill>
              </a:rPr>
              <a:t>HDJ de suivi réalisées: 30</a:t>
            </a:r>
          </a:p>
          <a:p>
            <a:pPr algn="just"/>
            <a:endParaRPr lang="fr-FR" altLang="fr-FR" i="1" dirty="0" smtClean="0">
              <a:solidFill>
                <a:schemeClr val="bg1"/>
              </a:solidFill>
            </a:endParaRPr>
          </a:p>
          <a:p>
            <a:pPr algn="just"/>
            <a:r>
              <a:rPr lang="fr-FR" altLang="fr-FR" i="1" dirty="0" smtClean="0">
                <a:solidFill>
                  <a:schemeClr val="bg1"/>
                </a:solidFill>
              </a:rPr>
              <a:t>HDJ de suivi  programmées: 35</a:t>
            </a:r>
          </a:p>
          <a:p>
            <a:pPr algn="just"/>
            <a:endParaRPr lang="fr-FR" altLang="fr-FR" i="1" dirty="0" smtClean="0">
              <a:solidFill>
                <a:schemeClr val="bg1"/>
              </a:solidFill>
            </a:endParaRPr>
          </a:p>
          <a:p>
            <a:pPr algn="just"/>
            <a:r>
              <a:rPr lang="fr-FR" altLang="fr-FR" i="1" dirty="0" smtClean="0">
                <a:solidFill>
                  <a:schemeClr val="bg1"/>
                </a:solidFill>
              </a:rPr>
              <a:t>HDJ n’ayant pas eu lieu (patients non venus): 13 </a:t>
            </a:r>
          </a:p>
          <a:p>
            <a:pPr algn="just"/>
            <a:endParaRPr lang="fr-FR" altLang="fr-FR" i="1" dirty="0" smtClean="0">
              <a:solidFill>
                <a:schemeClr val="bg1"/>
              </a:solidFill>
            </a:endParaRPr>
          </a:p>
        </p:txBody>
      </p:sp>
      <p:pic>
        <p:nvPicPr>
          <p:cNvPr id="10" name="Espace réservé du contenu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31" y="123292"/>
            <a:ext cx="937724" cy="970879"/>
          </a:xfrm>
          <a:prstGeom prst="rect">
            <a:avLst/>
          </a:prstGeom>
        </p:spPr>
      </p:pic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476267"/>
              </p:ext>
            </p:extLst>
          </p:nvPr>
        </p:nvGraphicFramePr>
        <p:xfrm>
          <a:off x="517127" y="1681215"/>
          <a:ext cx="7116571" cy="4380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tre 1"/>
          <p:cNvSpPr txBox="1">
            <a:spLocks/>
          </p:cNvSpPr>
          <p:nvPr/>
        </p:nvSpPr>
        <p:spPr>
          <a:xfrm>
            <a:off x="0" y="6487316"/>
            <a:ext cx="3133621" cy="3468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Journées ADPHSO-LAROPHA 2021</a:t>
            </a:r>
            <a:endParaRPr lang="fr-FR" sz="1600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15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2"/>
          <p:cNvSpPr>
            <a:spLocks noGrp="1"/>
          </p:cNvSpPr>
          <p:nvPr>
            <p:ph idx="1"/>
          </p:nvPr>
        </p:nvSpPr>
        <p:spPr>
          <a:xfrm>
            <a:off x="192088" y="1114719"/>
            <a:ext cx="7729287" cy="5743281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eaLnBrk="1" hangingPunct="1">
              <a:lnSpc>
                <a:spcPct val="100000"/>
              </a:lnSpc>
              <a:buNone/>
            </a:pPr>
            <a:endParaRPr lang="fr-FR" altLang="fr-FR" sz="2000" i="1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sz="2000" i="1" dirty="0" smtClean="0"/>
          </a:p>
        </p:txBody>
      </p:sp>
      <p:sp>
        <p:nvSpPr>
          <p:cNvPr id="1229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E3DD0DB-6A38-4388-8D64-57C1F569ADD2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92088" y="103351"/>
            <a:ext cx="11565731" cy="95614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Bilan financier CEPRIM 6 mois</a:t>
            </a:r>
            <a:endParaRPr lang="fr-FR" sz="3200" dirty="0"/>
          </a:p>
        </p:txBody>
      </p:sp>
      <p:pic>
        <p:nvPicPr>
          <p:cNvPr id="10" name="Espace réservé du contenu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867" y="123290"/>
            <a:ext cx="945223" cy="92593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26" y="2315281"/>
            <a:ext cx="7096253" cy="304782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835217" y="4879022"/>
            <a:ext cx="3682968" cy="147732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fr-FR" altLang="fr-FR" b="1" i="1" dirty="0" smtClean="0">
              <a:solidFill>
                <a:schemeClr val="bg1"/>
              </a:solidFill>
            </a:endParaRPr>
          </a:p>
          <a:p>
            <a:pPr algn="ctr"/>
            <a:r>
              <a:rPr lang="fr-FR" altLang="fr-FR" b="1" i="1" dirty="0" smtClean="0">
                <a:solidFill>
                  <a:schemeClr val="bg1"/>
                </a:solidFill>
              </a:rPr>
              <a:t>Total RECETTES: 70 265 €</a:t>
            </a:r>
          </a:p>
          <a:p>
            <a:pPr algn="ctr"/>
            <a:endParaRPr lang="fr-FR" altLang="fr-FR" b="1" i="1" dirty="0">
              <a:solidFill>
                <a:schemeClr val="bg1"/>
              </a:solidFill>
            </a:endParaRPr>
          </a:p>
          <a:p>
            <a:pPr algn="ctr"/>
            <a:r>
              <a:rPr lang="fr-FR" altLang="fr-FR" b="1" i="1" dirty="0" smtClean="0">
                <a:solidFill>
                  <a:schemeClr val="bg1"/>
                </a:solidFill>
              </a:rPr>
              <a:t>Total DEPENSES: 46 407 €</a:t>
            </a:r>
          </a:p>
          <a:p>
            <a:pPr algn="ctr"/>
            <a:endParaRPr lang="fr-FR" altLang="fr-FR" b="1" i="1" dirty="0" smtClean="0">
              <a:solidFill>
                <a:schemeClr val="bg1"/>
              </a:solidFill>
            </a:endParaRPr>
          </a:p>
        </p:txBody>
      </p:sp>
      <p:sp>
        <p:nvSpPr>
          <p:cNvPr id="6" name="Parchemin horizontal 5"/>
          <p:cNvSpPr/>
          <p:nvPr/>
        </p:nvSpPr>
        <p:spPr bwMode="auto">
          <a:xfrm>
            <a:off x="7882657" y="1474371"/>
            <a:ext cx="3666350" cy="3039526"/>
          </a:xfrm>
          <a:prstGeom prst="horizontalScroll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211429" y="2273931"/>
            <a:ext cx="3306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/>
              <a:t>INSTRUCTION N° </a:t>
            </a:r>
            <a:r>
              <a:rPr lang="fr-FR" sz="1600" i="1" dirty="0"/>
              <a:t>DGOS/R1/DSS/1A/2020/52 du 10 septembre 2020 relative à la gradation des prises en charge ambulatoires réalisées au sein des établissements de santé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0" y="6487316"/>
            <a:ext cx="3133621" cy="3468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Journées ADPHSO-LAROPHA 2021</a:t>
            </a:r>
            <a:endParaRPr lang="fr-FR" sz="1600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304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2"/>
          <p:cNvSpPr>
            <a:spLocks noGrp="1"/>
          </p:cNvSpPr>
          <p:nvPr>
            <p:ph idx="1"/>
          </p:nvPr>
        </p:nvSpPr>
        <p:spPr>
          <a:xfrm>
            <a:off x="192088" y="1114719"/>
            <a:ext cx="7729287" cy="5743281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eaLnBrk="1" hangingPunct="1">
              <a:lnSpc>
                <a:spcPct val="100000"/>
              </a:lnSpc>
              <a:buNone/>
            </a:pPr>
            <a:endParaRPr lang="fr-FR" altLang="fr-FR" sz="2000" i="1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sz="2000" i="1" dirty="0" smtClean="0"/>
          </a:p>
        </p:txBody>
      </p:sp>
      <p:sp>
        <p:nvSpPr>
          <p:cNvPr id="1229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E3DD0DB-6A38-4388-8D64-57C1F569ADD2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92088" y="103351"/>
            <a:ext cx="11565731" cy="101136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Action sociale CEPRIM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7109717" y="1253449"/>
            <a:ext cx="4736386" cy="50783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altLang="fr-FR" b="1" i="1" dirty="0" smtClean="0">
                <a:solidFill>
                  <a:schemeClr val="bg1"/>
                </a:solidFill>
              </a:rPr>
              <a:t>Au total sur 6 mois</a:t>
            </a:r>
          </a:p>
          <a:p>
            <a:pPr algn="just"/>
            <a:endParaRPr lang="fr-FR" altLang="fr-FR" b="1" i="1" dirty="0" smtClean="0">
              <a:solidFill>
                <a:schemeClr val="bg1"/>
              </a:solidFill>
            </a:endParaRPr>
          </a:p>
          <a:p>
            <a:pPr algn="just"/>
            <a:r>
              <a:rPr lang="fr-FR" altLang="fr-FR" i="1" dirty="0" smtClean="0">
                <a:solidFill>
                  <a:schemeClr val="bg1"/>
                </a:solidFill>
              </a:rPr>
              <a:t>Propositions d’accompagnement: 47 patients (60% des patients)</a:t>
            </a:r>
          </a:p>
          <a:p>
            <a:pPr algn="just"/>
            <a:endParaRPr lang="fr-FR" altLang="fr-FR" i="1" dirty="0" smtClean="0">
              <a:solidFill>
                <a:schemeClr val="bg1"/>
              </a:solidFill>
            </a:endParaRPr>
          </a:p>
          <a:p>
            <a:pPr algn="just"/>
            <a:r>
              <a:rPr lang="fr-FR" altLang="fr-FR" i="1" dirty="0" smtClean="0">
                <a:solidFill>
                  <a:schemeClr val="bg1"/>
                </a:solidFill>
              </a:rPr>
              <a:t>Nombre de patients ayant accepté l’accompagnement: 37</a:t>
            </a:r>
          </a:p>
          <a:p>
            <a:pPr algn="just"/>
            <a:endParaRPr lang="fr-FR" altLang="fr-FR" i="1" dirty="0" smtClean="0">
              <a:solidFill>
                <a:schemeClr val="bg1"/>
              </a:solidFill>
            </a:endParaRPr>
          </a:p>
          <a:p>
            <a:pPr algn="just"/>
            <a:r>
              <a:rPr lang="fr-FR" altLang="fr-FR" i="1" dirty="0" smtClean="0">
                <a:solidFill>
                  <a:schemeClr val="bg1"/>
                </a:solidFill>
              </a:rPr>
              <a:t>Actions sociales réalisées: 62 </a:t>
            </a:r>
            <a:endParaRPr lang="fr-FR" altLang="fr-FR" i="1" dirty="0">
              <a:solidFill>
                <a:schemeClr val="bg1"/>
              </a:solidFill>
            </a:endParaRPr>
          </a:p>
          <a:p>
            <a:pPr algn="just"/>
            <a:r>
              <a:rPr lang="fr-FR" altLang="fr-FR" i="1" dirty="0" smtClean="0">
                <a:solidFill>
                  <a:schemeClr val="bg1"/>
                </a:solidFill>
              </a:rPr>
              <a:t>Soit 1,7 actions par patient </a:t>
            </a:r>
            <a:endParaRPr lang="fr-FR" altLang="fr-FR" i="1" dirty="0">
              <a:solidFill>
                <a:schemeClr val="bg1"/>
              </a:solidFill>
            </a:endParaRPr>
          </a:p>
          <a:p>
            <a:pPr algn="just"/>
            <a:endParaRPr lang="fr-FR" altLang="fr-FR" i="1" dirty="0" smtClean="0">
              <a:solidFill>
                <a:schemeClr val="bg1"/>
              </a:solidFill>
            </a:endParaRPr>
          </a:p>
          <a:p>
            <a:pPr algn="just"/>
            <a:r>
              <a:rPr lang="fr-FR" altLang="fr-FR" i="1" dirty="0" smtClean="0">
                <a:solidFill>
                  <a:schemeClr val="bg1"/>
                </a:solidFill>
              </a:rPr>
              <a:t>Nombre d’entretiens nécessaires avec le patient, la famille ou les partenaires (physiques ou téléphoniques): 137</a:t>
            </a:r>
            <a:endParaRPr lang="fr-FR" altLang="fr-FR" i="1" dirty="0">
              <a:solidFill>
                <a:schemeClr val="bg1"/>
              </a:solidFill>
            </a:endParaRPr>
          </a:p>
          <a:p>
            <a:pPr algn="just"/>
            <a:endParaRPr lang="fr-FR" altLang="fr-FR" i="1" dirty="0" smtClean="0">
              <a:solidFill>
                <a:schemeClr val="bg1"/>
              </a:solidFill>
            </a:endParaRPr>
          </a:p>
          <a:p>
            <a:pPr algn="just"/>
            <a:r>
              <a:rPr lang="fr-FR" altLang="fr-FR" i="1" dirty="0" smtClean="0">
                <a:solidFill>
                  <a:schemeClr val="bg1"/>
                </a:solidFill>
              </a:rPr>
              <a:t>Bilan accompagnement social des 37 patients: </a:t>
            </a:r>
          </a:p>
          <a:p>
            <a:pPr algn="just"/>
            <a:r>
              <a:rPr lang="fr-FR" altLang="fr-FR" i="1" dirty="0" smtClean="0">
                <a:solidFill>
                  <a:schemeClr val="bg1"/>
                </a:solidFill>
              </a:rPr>
              <a:t>-25 finalisés</a:t>
            </a:r>
          </a:p>
          <a:p>
            <a:pPr algn="just"/>
            <a:r>
              <a:rPr lang="fr-FR" altLang="fr-FR" i="1" dirty="0" smtClean="0">
                <a:solidFill>
                  <a:schemeClr val="bg1"/>
                </a:solidFill>
              </a:rPr>
              <a:t>-12 en cours </a:t>
            </a:r>
          </a:p>
        </p:txBody>
      </p:sp>
      <p:pic>
        <p:nvPicPr>
          <p:cNvPr id="10" name="Espace réservé du contenu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31" y="123292"/>
            <a:ext cx="937724" cy="970879"/>
          </a:xfrm>
          <a:prstGeom prst="rect">
            <a:avLst/>
          </a:prstGeom>
        </p:spPr>
      </p:pic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817661"/>
              </p:ext>
            </p:extLst>
          </p:nvPr>
        </p:nvGraphicFramePr>
        <p:xfrm>
          <a:off x="484975" y="1262039"/>
          <a:ext cx="6236415" cy="5077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tre 1"/>
          <p:cNvSpPr txBox="1">
            <a:spLocks/>
          </p:cNvSpPr>
          <p:nvPr/>
        </p:nvSpPr>
        <p:spPr>
          <a:xfrm>
            <a:off x="0" y="6487316"/>
            <a:ext cx="3133621" cy="3468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Journées ADPHSO-LAROPHA 2021</a:t>
            </a:r>
            <a:endParaRPr lang="fr-FR" sz="1600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725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2"/>
          <p:cNvSpPr>
            <a:spLocks noGrp="1"/>
          </p:cNvSpPr>
          <p:nvPr>
            <p:ph idx="1"/>
          </p:nvPr>
        </p:nvSpPr>
        <p:spPr>
          <a:xfrm>
            <a:off x="192088" y="1114719"/>
            <a:ext cx="7729287" cy="5743281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eaLnBrk="1" hangingPunct="1">
              <a:lnSpc>
                <a:spcPct val="100000"/>
              </a:lnSpc>
              <a:buNone/>
            </a:pPr>
            <a:endParaRPr lang="fr-FR" altLang="fr-FR" sz="2000" i="1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sz="2000" i="1" dirty="0" smtClean="0"/>
          </a:p>
        </p:txBody>
      </p:sp>
      <p:sp>
        <p:nvSpPr>
          <p:cNvPr id="1229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E3DD0DB-6A38-4388-8D64-57C1F569ADD2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92088" y="103351"/>
            <a:ext cx="11565731" cy="101136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Bilan psychologue CEPRIM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6415259" y="1243176"/>
            <a:ext cx="5342561" cy="50783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altLang="fr-FR" b="1" i="1" dirty="0" smtClean="0">
                <a:solidFill>
                  <a:schemeClr val="bg1"/>
                </a:solidFill>
              </a:rPr>
              <a:t>Au total sur 6 mois</a:t>
            </a:r>
          </a:p>
          <a:p>
            <a:pPr algn="just"/>
            <a:endParaRPr lang="fr-FR" altLang="fr-FR" b="1" i="1" dirty="0">
              <a:solidFill>
                <a:schemeClr val="bg1"/>
              </a:solidFill>
            </a:endParaRPr>
          </a:p>
          <a:p>
            <a:pPr algn="just"/>
            <a:r>
              <a:rPr lang="fr-FR" altLang="fr-FR" b="1" i="1" dirty="0">
                <a:solidFill>
                  <a:schemeClr val="bg1"/>
                </a:solidFill>
              </a:rPr>
              <a:t>P</a:t>
            </a:r>
            <a:r>
              <a:rPr lang="fr-FR" altLang="fr-FR" b="1" i="1" dirty="0" smtClean="0">
                <a:solidFill>
                  <a:schemeClr val="bg1"/>
                </a:solidFill>
              </a:rPr>
              <a:t>rimo-consultation: </a:t>
            </a:r>
          </a:p>
          <a:p>
            <a:pPr algn="just"/>
            <a:r>
              <a:rPr lang="fr-FR" altLang="fr-FR" b="1" i="1" dirty="0" smtClean="0">
                <a:solidFill>
                  <a:schemeClr val="bg1"/>
                </a:solidFill>
              </a:rPr>
              <a:t>- Nombre </a:t>
            </a:r>
            <a:r>
              <a:rPr lang="fr-FR" altLang="fr-FR" b="1" i="1" dirty="0">
                <a:solidFill>
                  <a:schemeClr val="bg1"/>
                </a:solidFill>
              </a:rPr>
              <a:t>de patients vus: 74 (95</a:t>
            </a:r>
            <a:r>
              <a:rPr lang="fr-FR" altLang="fr-FR" b="1" i="1" dirty="0" smtClean="0">
                <a:solidFill>
                  <a:schemeClr val="bg1"/>
                </a:solidFill>
              </a:rPr>
              <a:t>%)</a:t>
            </a:r>
            <a:endParaRPr lang="fr-FR" altLang="fr-FR" b="1" i="1" dirty="0">
              <a:solidFill>
                <a:schemeClr val="bg1"/>
              </a:solidFill>
            </a:endParaRPr>
          </a:p>
          <a:p>
            <a:pPr algn="just"/>
            <a:r>
              <a:rPr lang="fr-FR" altLang="fr-FR" b="1" i="1" dirty="0" smtClean="0">
                <a:solidFill>
                  <a:schemeClr val="bg1"/>
                </a:solidFill>
              </a:rPr>
              <a:t>-55% patients déclarent ne jamais avoir rencontré une psychologue dans leur parcours de soins. </a:t>
            </a:r>
          </a:p>
          <a:p>
            <a:pPr algn="just"/>
            <a:endParaRPr lang="fr-FR" altLang="fr-FR" b="1" i="1" dirty="0">
              <a:solidFill>
                <a:schemeClr val="bg1"/>
              </a:solidFill>
            </a:endParaRPr>
          </a:p>
          <a:p>
            <a:pPr algn="just"/>
            <a:r>
              <a:rPr lang="fr-FR" altLang="fr-FR" b="1" i="1" dirty="0" smtClean="0">
                <a:solidFill>
                  <a:schemeClr val="bg1"/>
                </a:solidFill>
              </a:rPr>
              <a:t>Au total: </a:t>
            </a:r>
          </a:p>
          <a:p>
            <a:pPr marL="285750" indent="-285750" algn="just">
              <a:buFontTx/>
              <a:buChar char="-"/>
            </a:pPr>
            <a:r>
              <a:rPr lang="fr-FR" altLang="fr-FR" b="1" i="1" dirty="0" smtClean="0">
                <a:solidFill>
                  <a:schemeClr val="bg1"/>
                </a:solidFill>
              </a:rPr>
              <a:t>99 consultations</a:t>
            </a:r>
            <a:endParaRPr lang="fr-FR" altLang="fr-FR" b="1" i="1" dirty="0">
              <a:solidFill>
                <a:schemeClr val="bg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fr-FR" altLang="fr-FR" b="1" i="1" dirty="0" smtClean="0">
                <a:solidFill>
                  <a:schemeClr val="bg1"/>
                </a:solidFill>
              </a:rPr>
              <a:t>58 propositions de suivi (59%) : 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fr-FR" altLang="fr-FR" b="1" i="1" dirty="0" smtClean="0">
                <a:solidFill>
                  <a:schemeClr val="bg1"/>
                </a:solidFill>
              </a:rPr>
              <a:t>69% suivi CEPRIM 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fr-FR" altLang="fr-FR" b="1" i="1" dirty="0" smtClean="0">
                <a:solidFill>
                  <a:schemeClr val="bg1"/>
                </a:solidFill>
              </a:rPr>
              <a:t>19% ré-aiguillage vers psychologue de service 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fr-FR" altLang="fr-FR" b="1" i="1" dirty="0" smtClean="0">
                <a:solidFill>
                  <a:schemeClr val="bg1"/>
                </a:solidFill>
              </a:rPr>
              <a:t>12% suivi par psychiatre / Psychologue de ville</a:t>
            </a:r>
          </a:p>
          <a:p>
            <a:pPr algn="just"/>
            <a:endParaRPr lang="fr-FR" altLang="fr-FR" b="1" i="1" dirty="0">
              <a:solidFill>
                <a:schemeClr val="bg1"/>
              </a:solidFill>
            </a:endParaRPr>
          </a:p>
          <a:p>
            <a:pPr algn="just"/>
            <a:r>
              <a:rPr lang="fr-FR" altLang="fr-FR" b="1" i="1" dirty="0" smtClean="0">
                <a:solidFill>
                  <a:schemeClr val="bg1"/>
                </a:solidFill>
              </a:rPr>
              <a:t>- Pour </a:t>
            </a:r>
            <a:r>
              <a:rPr lang="fr-FR" altLang="fr-FR" b="1" i="1" dirty="0">
                <a:solidFill>
                  <a:schemeClr val="bg1"/>
                </a:solidFill>
              </a:rPr>
              <a:t>les patients </a:t>
            </a:r>
            <a:r>
              <a:rPr lang="fr-FR" altLang="fr-FR" b="1" i="1" dirty="0" err="1">
                <a:solidFill>
                  <a:schemeClr val="bg1"/>
                </a:solidFill>
              </a:rPr>
              <a:t>anxiodépressifs</a:t>
            </a:r>
            <a:r>
              <a:rPr lang="fr-FR" altLang="fr-FR" b="1" i="1" dirty="0">
                <a:solidFill>
                  <a:schemeClr val="bg1"/>
                </a:solidFill>
              </a:rPr>
              <a:t> (n=47), remise d’un outil à visée de régulation émotionnelle pour </a:t>
            </a:r>
            <a:r>
              <a:rPr lang="fr-FR" altLang="fr-FR" b="1" i="1" dirty="0" smtClean="0">
                <a:solidFill>
                  <a:schemeClr val="bg1"/>
                </a:solidFill>
              </a:rPr>
              <a:t>58% </a:t>
            </a:r>
            <a:r>
              <a:rPr lang="fr-FR" altLang="fr-FR" b="1" i="1" dirty="0">
                <a:solidFill>
                  <a:schemeClr val="bg1"/>
                </a:solidFill>
              </a:rPr>
              <a:t>d’entre eux. </a:t>
            </a:r>
          </a:p>
        </p:txBody>
      </p:sp>
      <p:pic>
        <p:nvPicPr>
          <p:cNvPr id="10" name="Espace réservé du contenu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31" y="123292"/>
            <a:ext cx="937724" cy="970879"/>
          </a:xfrm>
          <a:prstGeom prst="rect">
            <a:avLst/>
          </a:prstGeom>
        </p:spPr>
      </p:pic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483235"/>
              </p:ext>
            </p:extLst>
          </p:nvPr>
        </p:nvGraphicFramePr>
        <p:xfrm>
          <a:off x="526895" y="1551401"/>
          <a:ext cx="5553557" cy="4658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>
          <a:xfrm>
            <a:off x="0" y="6487316"/>
            <a:ext cx="3133621" cy="3468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Journées ADPHSO-LAROPHA 2021</a:t>
            </a:r>
            <a:endParaRPr lang="fr-FR" sz="1600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7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2"/>
          <p:cNvSpPr>
            <a:spLocks noGrp="1"/>
          </p:cNvSpPr>
          <p:nvPr>
            <p:ph idx="1"/>
          </p:nvPr>
        </p:nvSpPr>
        <p:spPr>
          <a:xfrm>
            <a:off x="192088" y="1114719"/>
            <a:ext cx="7729287" cy="5743281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dirty="0"/>
          </a:p>
          <a:p>
            <a:pPr marL="0" indent="0" eaLnBrk="1" hangingPunct="1">
              <a:lnSpc>
                <a:spcPct val="100000"/>
              </a:lnSpc>
              <a:buNone/>
            </a:pPr>
            <a:endParaRPr lang="fr-FR" altLang="fr-FR" sz="2000" i="1" dirty="0" smtClean="0"/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fr-FR" altLang="fr-FR" sz="2000" i="1" dirty="0" smtClean="0"/>
          </a:p>
        </p:txBody>
      </p:sp>
      <p:sp>
        <p:nvSpPr>
          <p:cNvPr id="1229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E3DD0DB-6A38-4388-8D64-57C1F569ADD2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92088" y="103351"/>
            <a:ext cx="11565731" cy="101136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Bilan pharmaceutique CEPRIM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6492015" y="1832035"/>
            <a:ext cx="5373385" cy="452431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altLang="fr-FR" b="1" i="1" dirty="0" smtClean="0">
                <a:solidFill>
                  <a:schemeClr val="bg1"/>
                </a:solidFill>
              </a:rPr>
              <a:t>Au total sur 6 mois</a:t>
            </a:r>
          </a:p>
          <a:p>
            <a:endParaRPr lang="fr-FR" altLang="fr-FR" b="1" i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b="1" i="1" dirty="0" smtClean="0">
                <a:solidFill>
                  <a:schemeClr val="bg1"/>
                </a:solidFill>
              </a:rPr>
              <a:t>Nombre d’HDJ: 105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altLang="fr-FR" b="1" i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b="1" i="1" dirty="0" smtClean="0">
                <a:solidFill>
                  <a:schemeClr val="bg1"/>
                </a:solidFill>
              </a:rPr>
              <a:t>Nombre de patients: 78 </a:t>
            </a:r>
          </a:p>
          <a:p>
            <a:endParaRPr lang="fr-FR" altLang="fr-FR" b="1" i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b="1" i="1" dirty="0" smtClean="0">
                <a:solidFill>
                  <a:schemeClr val="bg1"/>
                </a:solidFill>
              </a:rPr>
              <a:t>Nombre de lignes de traitement/patient: 9,5  [2;27]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altLang="fr-FR" b="1" i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b="1" i="1" dirty="0" smtClean="0">
                <a:solidFill>
                  <a:schemeClr val="bg1"/>
                </a:solidFill>
              </a:rPr>
              <a:t>% PA (65 ans + comorbidités ou &gt; 75ans): 44 %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altLang="fr-FR" b="1" i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b="1" i="1" dirty="0" smtClean="0">
                <a:solidFill>
                  <a:schemeClr val="bg1"/>
                </a:solidFill>
              </a:rPr>
              <a:t>Interprétation du score de </a:t>
            </a:r>
            <a:r>
              <a:rPr lang="fr-FR" altLang="fr-FR" b="1" i="1" dirty="0" err="1" smtClean="0">
                <a:solidFill>
                  <a:schemeClr val="bg1"/>
                </a:solidFill>
              </a:rPr>
              <a:t>Trivalle</a:t>
            </a:r>
            <a:r>
              <a:rPr lang="fr-FR" altLang="fr-FR" b="1" i="1" dirty="0" smtClean="0">
                <a:solidFill>
                  <a:schemeClr val="bg1"/>
                </a:solidFill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altLang="fr-FR" b="1" i="1" dirty="0" smtClean="0">
                <a:solidFill>
                  <a:schemeClr val="bg1"/>
                </a:solidFill>
              </a:rPr>
              <a:t>Fort: 53% de risque d’EIM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altLang="fr-FR" b="1" i="1" dirty="0" smtClean="0">
                <a:solidFill>
                  <a:schemeClr val="bg1"/>
                </a:solidFill>
              </a:rPr>
              <a:t>Moyen: 32% de risque d’EIM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altLang="fr-FR" b="1" i="1" dirty="0" smtClean="0">
                <a:solidFill>
                  <a:schemeClr val="bg1"/>
                </a:solidFill>
              </a:rPr>
              <a:t>Faible: 12% de risque d’EIM </a:t>
            </a:r>
          </a:p>
          <a:p>
            <a:endParaRPr lang="fr-FR" altLang="fr-FR" b="1" i="1" dirty="0" smtClean="0">
              <a:solidFill>
                <a:schemeClr val="bg1"/>
              </a:solidFill>
            </a:endParaRPr>
          </a:p>
          <a:p>
            <a:endParaRPr lang="fr-FR" altLang="fr-FR" b="1" i="1" dirty="0">
              <a:solidFill>
                <a:schemeClr val="bg1"/>
              </a:solidFill>
            </a:endParaRPr>
          </a:p>
        </p:txBody>
      </p:sp>
      <p:pic>
        <p:nvPicPr>
          <p:cNvPr id="10" name="Espace réservé du contenu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31" y="123292"/>
            <a:ext cx="937724" cy="970879"/>
          </a:xfrm>
          <a:prstGeom prst="rect">
            <a:avLst/>
          </a:prstGeom>
        </p:spPr>
      </p:pic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786519"/>
              </p:ext>
            </p:extLst>
          </p:nvPr>
        </p:nvGraphicFramePr>
        <p:xfrm>
          <a:off x="192088" y="1176233"/>
          <a:ext cx="6030930" cy="3015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937973"/>
              </p:ext>
            </p:extLst>
          </p:nvPr>
        </p:nvGraphicFramePr>
        <p:xfrm>
          <a:off x="1331893" y="4212405"/>
          <a:ext cx="4020317" cy="223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itre 1"/>
          <p:cNvSpPr txBox="1">
            <a:spLocks/>
          </p:cNvSpPr>
          <p:nvPr/>
        </p:nvSpPr>
        <p:spPr>
          <a:xfrm>
            <a:off x="0" y="6487316"/>
            <a:ext cx="3133621" cy="3468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Journées ADPHSO-LAROPHA 2021</a:t>
            </a:r>
            <a:endParaRPr lang="fr-FR" sz="1600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223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/>
      <a:bodyPr/>
      <a:lstStyle/>
      <a:style>
        <a:lnRef idx="2">
          <a:schemeClr val="accent1">
            <a:shade val="80000"/>
            <a:hueOff val="0"/>
            <a:satOff val="0"/>
            <a:lumOff val="0"/>
            <a:alphaOff val="0"/>
          </a:schemeClr>
        </a:lnRef>
        <a:fillRef idx="1">
          <a:schemeClr val="lt1">
            <a:hueOff val="0"/>
            <a:satOff val="0"/>
            <a:lumOff val="0"/>
            <a:alphaOff val="0"/>
          </a:schemeClr>
        </a:fillRef>
        <a:effectRef idx="0">
          <a:schemeClr val="lt1"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5413</TotalTime>
  <Words>1046</Words>
  <Application>Microsoft Office PowerPoint</Application>
  <PresentationFormat>Grand écran</PresentationFormat>
  <Paragraphs>332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Wingdings</vt:lpstr>
      <vt:lpstr>Thème Office</vt:lpstr>
      <vt:lpstr>Journées ADPHSO-LAROPHA 2021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CHU Nîmes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pharacc</dc:creator>
  <cp:lastModifiedBy>pharacc</cp:lastModifiedBy>
  <cp:revision>361</cp:revision>
  <dcterms:created xsi:type="dcterms:W3CDTF">2020-02-22T11:12:59Z</dcterms:created>
  <dcterms:modified xsi:type="dcterms:W3CDTF">2021-09-06T08:47:25Z</dcterms:modified>
</cp:coreProperties>
</file>